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6"/>
  </p:notesMasterIdLst>
  <p:sldIdLst>
    <p:sldId id="256" r:id="rId5"/>
    <p:sldId id="258" r:id="rId6"/>
    <p:sldId id="259" r:id="rId7"/>
    <p:sldId id="282" r:id="rId8"/>
    <p:sldId id="373" r:id="rId9"/>
    <p:sldId id="257" r:id="rId10"/>
    <p:sldId id="374" r:id="rId11"/>
    <p:sldId id="261" r:id="rId12"/>
    <p:sldId id="377" r:id="rId13"/>
    <p:sldId id="415" r:id="rId14"/>
    <p:sldId id="416" r:id="rId15"/>
    <p:sldId id="434" r:id="rId16"/>
    <p:sldId id="407" r:id="rId17"/>
    <p:sldId id="406" r:id="rId18"/>
    <p:sldId id="411" r:id="rId19"/>
    <p:sldId id="405" r:id="rId20"/>
    <p:sldId id="410" r:id="rId21"/>
    <p:sldId id="390" r:id="rId22"/>
    <p:sldId id="432" r:id="rId23"/>
    <p:sldId id="397" r:id="rId24"/>
    <p:sldId id="436" r:id="rId25"/>
    <p:sldId id="381" r:id="rId26"/>
    <p:sldId id="422" r:id="rId27"/>
    <p:sldId id="423" r:id="rId28"/>
    <p:sldId id="383" r:id="rId29"/>
    <p:sldId id="384" r:id="rId30"/>
    <p:sldId id="385" r:id="rId31"/>
    <p:sldId id="386" r:id="rId32"/>
    <p:sldId id="393" r:id="rId33"/>
    <p:sldId id="433" r:id="rId34"/>
    <p:sldId id="398" r:id="rId35"/>
    <p:sldId id="438" r:id="rId36"/>
    <p:sldId id="387" r:id="rId37"/>
    <p:sldId id="426" r:id="rId38"/>
    <p:sldId id="427" r:id="rId39"/>
    <p:sldId id="414" r:id="rId40"/>
    <p:sldId id="391" r:id="rId41"/>
    <p:sldId id="388" r:id="rId42"/>
    <p:sldId id="409" r:id="rId43"/>
    <p:sldId id="392" r:id="rId44"/>
    <p:sldId id="396" r:id="rId45"/>
    <p:sldId id="435" r:id="rId46"/>
    <p:sldId id="399" r:id="rId47"/>
    <p:sldId id="437" r:id="rId48"/>
    <p:sldId id="272" r:id="rId49"/>
    <p:sldId id="439" r:id="rId50"/>
    <p:sldId id="400" r:id="rId51"/>
    <p:sldId id="418" r:id="rId52"/>
    <p:sldId id="442" r:id="rId53"/>
    <p:sldId id="441" r:id="rId54"/>
    <p:sldId id="277" r:id="rId55"/>
  </p:sldIdLst>
  <p:sldSz cx="24371300" cy="13716000"/>
  <p:notesSz cx="20104100" cy="11309350"/>
  <p:defaultTextStyle>
    <a:defPPr>
      <a:defRPr kern="0"/>
    </a:defPPr>
  </p:defaultTextStyle>
  <p:extLst>
    <p:ext uri="{EFAFB233-063F-42B5-8137-9DF3F51BA10A}">
      <p15:sldGuideLst xmlns:p15="http://schemas.microsoft.com/office/powerpoint/2012/main">
        <p15:guide id="1" orient="horz" pos="3493" userDrawn="1">
          <p15:clr>
            <a:srgbClr val="A4A3A4"/>
          </p15:clr>
        </p15:guide>
        <p15:guide id="2" pos="261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CF0A30-ABC9-2FAA-7E0D-10A29D3783FF}" name="Newby, Lauren (GC Insight)" initials="LN" userId="S::Lauren.Newby@gcinsight.co.uk::5cc7371f-2142-4516-8a88-02598b6b177d" providerId="AD"/>
  <p188:author id="{D487EE35-85B7-1ACE-C669-E9BFAA3691C4}" name="Herrera, Amarilis (GC Insight)" initials="AH" userId="S::Amarilis.Herrera@gcinsight.co.uk::90475ceb-a7ca-4a8e-b752-57803bd5fd2a" providerId="AD"/>
  <p188:author id="{B3A7C84D-ECCC-52AC-F4AA-340644A0E43E}" name="Cassie Houlden" initials="CH" userId="S::Cassie@kadaresearch.co.uk::69f1f21c-7f54-4c0e-826e-37a94cf3ab4e" providerId="AD"/>
  <p188:author id="{2C85BA8A-26CA-7B26-3D41-3F398B112283}" name="Emily" initials="ER" userId="S::Emily@kadaresearch.co.uk::447ce671-67b7-4159-ac43-2718ccbdb70d" providerId="AD"/>
  <p188:author id="{0278D3F6-7C00-0313-2E9C-6CA19C4B0A79}" name="Bridget Bradbury-Hickey" initials="BB" userId="S::bridget@kadaresearch.co.uk::69ed2199-2dc3-42cb-a20d-b38dc665ab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0" d="100"/>
          <a:sy n="30" d="100"/>
        </p:scale>
        <p:origin x="888" y="24"/>
      </p:cViewPr>
      <p:guideLst>
        <p:guide orient="horz" pos="3493"/>
        <p:guide pos="26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ie Houlden" userId="69f1f21c-7f54-4c0e-826e-37a94cf3ab4e" providerId="ADAL" clId="{1FB69279-9D71-49F3-A578-CDC80B51D172}"/>
    <pc:docChg chg="custSel delSld modSld">
      <pc:chgData name="Cassie Houlden" userId="69f1f21c-7f54-4c0e-826e-37a94cf3ab4e" providerId="ADAL" clId="{1FB69279-9D71-49F3-A578-CDC80B51D172}" dt="2025-03-25T07:44:29.783" v="2025" actId="20577"/>
      <pc:docMkLst>
        <pc:docMk/>
      </pc:docMkLst>
      <pc:sldChg chg="modSp mod">
        <pc:chgData name="Cassie Houlden" userId="69f1f21c-7f54-4c0e-826e-37a94cf3ab4e" providerId="ADAL" clId="{1FB69279-9D71-49F3-A578-CDC80B51D172}" dt="2025-03-25T07:44:29.783" v="2025" actId="20577"/>
        <pc:sldMkLst>
          <pc:docMk/>
          <pc:sldMk cId="3895593908" sldId="258"/>
        </pc:sldMkLst>
        <pc:spChg chg="mod">
          <ac:chgData name="Cassie Houlden" userId="69f1f21c-7f54-4c0e-826e-37a94cf3ab4e" providerId="ADAL" clId="{1FB69279-9D71-49F3-A578-CDC80B51D172}" dt="2025-03-25T07:44:29.783" v="2025" actId="20577"/>
          <ac:spMkLst>
            <pc:docMk/>
            <pc:sldMk cId="3895593908" sldId="258"/>
            <ac:spMk id="2" creationId="{940693B3-7390-607B-8F05-E7A2A4A77013}"/>
          </ac:spMkLst>
        </pc:spChg>
      </pc:sldChg>
      <pc:sldChg chg="modSp mod">
        <pc:chgData name="Cassie Houlden" userId="69f1f21c-7f54-4c0e-826e-37a94cf3ab4e" providerId="ADAL" clId="{1FB69279-9D71-49F3-A578-CDC80B51D172}" dt="2025-03-25T01:37:59.838" v="961" actId="20577"/>
        <pc:sldMkLst>
          <pc:docMk/>
          <pc:sldMk cId="1808758637" sldId="384"/>
        </pc:sldMkLst>
        <pc:spChg chg="mod">
          <ac:chgData name="Cassie Houlden" userId="69f1f21c-7f54-4c0e-826e-37a94cf3ab4e" providerId="ADAL" clId="{1FB69279-9D71-49F3-A578-CDC80B51D172}" dt="2025-03-25T01:37:59.838" v="961" actId="20577"/>
          <ac:spMkLst>
            <pc:docMk/>
            <pc:sldMk cId="1808758637" sldId="384"/>
            <ac:spMk id="3" creationId="{0B557546-6B46-BECC-545F-375F8439C760}"/>
          </ac:spMkLst>
        </pc:spChg>
      </pc:sldChg>
      <pc:sldChg chg="modSp mod">
        <pc:chgData name="Cassie Houlden" userId="69f1f21c-7f54-4c0e-826e-37a94cf3ab4e" providerId="ADAL" clId="{1FB69279-9D71-49F3-A578-CDC80B51D172}" dt="2025-03-25T01:34:02.975" v="804" actId="6549"/>
        <pc:sldMkLst>
          <pc:docMk/>
          <pc:sldMk cId="2030616699" sldId="390"/>
        </pc:sldMkLst>
        <pc:spChg chg="mod">
          <ac:chgData name="Cassie Houlden" userId="69f1f21c-7f54-4c0e-826e-37a94cf3ab4e" providerId="ADAL" clId="{1FB69279-9D71-49F3-A578-CDC80B51D172}" dt="2025-03-25T01:34:02.975" v="804" actId="6549"/>
          <ac:spMkLst>
            <pc:docMk/>
            <pc:sldMk cId="2030616699" sldId="390"/>
            <ac:spMk id="3" creationId="{A09696D2-106B-A1A1-1C14-516437D566B4}"/>
          </ac:spMkLst>
        </pc:spChg>
        <pc:spChg chg="mod">
          <ac:chgData name="Cassie Houlden" userId="69f1f21c-7f54-4c0e-826e-37a94cf3ab4e" providerId="ADAL" clId="{1FB69279-9D71-49F3-A578-CDC80B51D172}" dt="2025-03-25T01:33:26.415" v="765" actId="14100"/>
          <ac:spMkLst>
            <pc:docMk/>
            <pc:sldMk cId="2030616699" sldId="390"/>
            <ac:spMk id="4" creationId="{791FFAAF-FADD-D916-8D63-6C198596B44A}"/>
          </ac:spMkLst>
        </pc:spChg>
      </pc:sldChg>
      <pc:sldChg chg="modSp mod">
        <pc:chgData name="Cassie Houlden" userId="69f1f21c-7f54-4c0e-826e-37a94cf3ab4e" providerId="ADAL" clId="{1FB69279-9D71-49F3-A578-CDC80B51D172}" dt="2025-03-25T01:46:39.737" v="1196" actId="20577"/>
        <pc:sldMkLst>
          <pc:docMk/>
          <pc:sldMk cId="1240140555" sldId="398"/>
        </pc:sldMkLst>
        <pc:spChg chg="mod">
          <ac:chgData name="Cassie Houlden" userId="69f1f21c-7f54-4c0e-826e-37a94cf3ab4e" providerId="ADAL" clId="{1FB69279-9D71-49F3-A578-CDC80B51D172}" dt="2025-03-25T01:46:39.737" v="1196" actId="20577"/>
          <ac:spMkLst>
            <pc:docMk/>
            <pc:sldMk cId="1240140555" sldId="398"/>
            <ac:spMk id="2" creationId="{59F8FFE8-6B26-DFD5-D551-7A9A8E56F385}"/>
          </ac:spMkLst>
        </pc:spChg>
      </pc:sldChg>
      <pc:sldChg chg="addSp delSp modSp mod">
        <pc:chgData name="Cassie Houlden" userId="69f1f21c-7f54-4c0e-826e-37a94cf3ab4e" providerId="ADAL" clId="{1FB69279-9D71-49F3-A578-CDC80B51D172}" dt="2025-03-25T02:00:48.988" v="1993" actId="20577"/>
        <pc:sldMkLst>
          <pc:docMk/>
          <pc:sldMk cId="292223943" sldId="400"/>
        </pc:sldMkLst>
        <pc:spChg chg="mod">
          <ac:chgData name="Cassie Houlden" userId="69f1f21c-7f54-4c0e-826e-37a94cf3ab4e" providerId="ADAL" clId="{1FB69279-9D71-49F3-A578-CDC80B51D172}" dt="2025-03-25T01:53:50.157" v="1657" actId="5793"/>
          <ac:spMkLst>
            <pc:docMk/>
            <pc:sldMk cId="292223943" sldId="400"/>
            <ac:spMk id="4" creationId="{16C1E02E-2EC2-6045-A45E-6C27F43A08E9}"/>
          </ac:spMkLst>
        </pc:spChg>
        <pc:spChg chg="mod">
          <ac:chgData name="Cassie Houlden" userId="69f1f21c-7f54-4c0e-826e-37a94cf3ab4e" providerId="ADAL" clId="{1FB69279-9D71-49F3-A578-CDC80B51D172}" dt="2025-03-25T01:10:58.928" v="170" actId="1076"/>
          <ac:spMkLst>
            <pc:docMk/>
            <pc:sldMk cId="292223943" sldId="400"/>
            <ac:spMk id="8" creationId="{8CA59C2F-039A-499A-EFE0-AFBD9A2380B4}"/>
          </ac:spMkLst>
        </pc:spChg>
        <pc:spChg chg="add mod">
          <ac:chgData name="Cassie Houlden" userId="69f1f21c-7f54-4c0e-826e-37a94cf3ab4e" providerId="ADAL" clId="{1FB69279-9D71-49F3-A578-CDC80B51D172}" dt="2025-03-25T02:00:48.988" v="1993" actId="20577"/>
          <ac:spMkLst>
            <pc:docMk/>
            <pc:sldMk cId="292223943" sldId="400"/>
            <ac:spMk id="10" creationId="{A5AD17CD-0B33-AD25-30BA-9D53D83FD157}"/>
          </ac:spMkLst>
        </pc:spChg>
        <pc:picChg chg="mod">
          <ac:chgData name="Cassie Houlden" userId="69f1f21c-7f54-4c0e-826e-37a94cf3ab4e" providerId="ADAL" clId="{1FB69279-9D71-49F3-A578-CDC80B51D172}" dt="2025-03-25T01:10:15.466" v="62" actId="1076"/>
          <ac:picMkLst>
            <pc:docMk/>
            <pc:sldMk cId="292223943" sldId="400"/>
            <ac:picMk id="7" creationId="{38235673-D88E-4734-2F32-C252FA019F78}"/>
          </ac:picMkLst>
        </pc:picChg>
        <pc:picChg chg="add mod">
          <ac:chgData name="Cassie Houlden" userId="69f1f21c-7f54-4c0e-826e-37a94cf3ab4e" providerId="ADAL" clId="{1FB69279-9D71-49F3-A578-CDC80B51D172}" dt="2025-03-25T01:52:16.469" v="1545" actId="1076"/>
          <ac:picMkLst>
            <pc:docMk/>
            <pc:sldMk cId="292223943" sldId="400"/>
            <ac:picMk id="9" creationId="{AED4EEFF-69CA-3754-CB42-9EA3DD66093E}"/>
          </ac:picMkLst>
        </pc:picChg>
      </pc:sldChg>
      <pc:sldChg chg="modSp mod">
        <pc:chgData name="Cassie Houlden" userId="69f1f21c-7f54-4c0e-826e-37a94cf3ab4e" providerId="ADAL" clId="{1FB69279-9D71-49F3-A578-CDC80B51D172}" dt="2025-03-25T01:28:27.450" v="701" actId="20577"/>
        <pc:sldMkLst>
          <pc:docMk/>
          <pc:sldMk cId="1246542443" sldId="407"/>
        </pc:sldMkLst>
        <pc:spChg chg="mod">
          <ac:chgData name="Cassie Houlden" userId="69f1f21c-7f54-4c0e-826e-37a94cf3ab4e" providerId="ADAL" clId="{1FB69279-9D71-49F3-A578-CDC80B51D172}" dt="2025-03-25T01:28:27.450" v="701" actId="20577"/>
          <ac:spMkLst>
            <pc:docMk/>
            <pc:sldMk cId="1246542443" sldId="407"/>
            <ac:spMk id="2" creationId="{9BE61A4A-92BB-5867-A4F7-250E3A9E47C0}"/>
          </ac:spMkLst>
        </pc:spChg>
      </pc:sldChg>
      <pc:sldChg chg="modSp mod">
        <pc:chgData name="Cassie Houlden" userId="69f1f21c-7f54-4c0e-826e-37a94cf3ab4e" providerId="ADAL" clId="{1FB69279-9D71-49F3-A578-CDC80B51D172}" dt="2025-03-25T01:50:47.763" v="1530" actId="20577"/>
        <pc:sldMkLst>
          <pc:docMk/>
          <pc:sldMk cId="3276297133" sldId="414"/>
        </pc:sldMkLst>
        <pc:spChg chg="mod">
          <ac:chgData name="Cassie Houlden" userId="69f1f21c-7f54-4c0e-826e-37a94cf3ab4e" providerId="ADAL" clId="{1FB69279-9D71-49F3-A578-CDC80B51D172}" dt="2025-03-25T01:50:47.763" v="1530" actId="20577"/>
          <ac:spMkLst>
            <pc:docMk/>
            <pc:sldMk cId="3276297133" sldId="414"/>
            <ac:spMk id="2" creationId="{00F830B5-F281-6234-0733-370C5567CF8C}"/>
          </ac:spMkLst>
        </pc:spChg>
      </pc:sldChg>
      <pc:sldChg chg="modSp mod">
        <pc:chgData name="Cassie Houlden" userId="69f1f21c-7f54-4c0e-826e-37a94cf3ab4e" providerId="ADAL" clId="{1FB69279-9D71-49F3-A578-CDC80B51D172}" dt="2025-03-25T01:25:09.817" v="661" actId="20577"/>
        <pc:sldMkLst>
          <pc:docMk/>
          <pc:sldMk cId="3503532981" sldId="415"/>
        </pc:sldMkLst>
        <pc:spChg chg="mod">
          <ac:chgData name="Cassie Houlden" userId="69f1f21c-7f54-4c0e-826e-37a94cf3ab4e" providerId="ADAL" clId="{1FB69279-9D71-49F3-A578-CDC80B51D172}" dt="2025-03-25T01:25:09.817" v="661" actId="20577"/>
          <ac:spMkLst>
            <pc:docMk/>
            <pc:sldMk cId="3503532981" sldId="415"/>
            <ac:spMk id="3" creationId="{D5D64344-D9DE-0CA9-8267-B4268108C749}"/>
          </ac:spMkLst>
        </pc:spChg>
      </pc:sldChg>
      <pc:sldChg chg="modSp mod">
        <pc:chgData name="Cassie Houlden" userId="69f1f21c-7f54-4c0e-826e-37a94cf3ab4e" providerId="ADAL" clId="{1FB69279-9D71-49F3-A578-CDC80B51D172}" dt="2025-03-25T01:27:25.019" v="681" actId="20577"/>
        <pc:sldMkLst>
          <pc:docMk/>
          <pc:sldMk cId="3494524701" sldId="416"/>
        </pc:sldMkLst>
        <pc:spChg chg="mod">
          <ac:chgData name="Cassie Houlden" userId="69f1f21c-7f54-4c0e-826e-37a94cf3ab4e" providerId="ADAL" clId="{1FB69279-9D71-49F3-A578-CDC80B51D172}" dt="2025-03-25T01:27:25.019" v="681" actId="20577"/>
          <ac:spMkLst>
            <pc:docMk/>
            <pc:sldMk cId="3494524701" sldId="416"/>
            <ac:spMk id="3" creationId="{28C14B1B-5F25-3C97-ADA5-B6C6049C86EC}"/>
          </ac:spMkLst>
        </pc:spChg>
      </pc:sldChg>
      <pc:sldChg chg="modSp mod">
        <pc:chgData name="Cassie Houlden" userId="69f1f21c-7f54-4c0e-826e-37a94cf3ab4e" providerId="ADAL" clId="{1FB69279-9D71-49F3-A578-CDC80B51D172}" dt="2025-03-25T01:54:51.302" v="1718" actId="20577"/>
        <pc:sldMkLst>
          <pc:docMk/>
          <pc:sldMk cId="183941073" sldId="418"/>
        </pc:sldMkLst>
        <pc:spChg chg="mod">
          <ac:chgData name="Cassie Houlden" userId="69f1f21c-7f54-4c0e-826e-37a94cf3ab4e" providerId="ADAL" clId="{1FB69279-9D71-49F3-A578-CDC80B51D172}" dt="2025-03-25T01:21:05.127" v="647" actId="20577"/>
          <ac:spMkLst>
            <pc:docMk/>
            <pc:sldMk cId="183941073" sldId="418"/>
            <ac:spMk id="6" creationId="{92D59F14-8008-ED1F-76B8-76F2BE09C9F1}"/>
          </ac:spMkLst>
        </pc:spChg>
        <pc:graphicFrameChg chg="modGraphic">
          <ac:chgData name="Cassie Houlden" userId="69f1f21c-7f54-4c0e-826e-37a94cf3ab4e" providerId="ADAL" clId="{1FB69279-9D71-49F3-A578-CDC80B51D172}" dt="2025-03-25T01:54:51.302" v="1718" actId="20577"/>
          <ac:graphicFrameMkLst>
            <pc:docMk/>
            <pc:sldMk cId="183941073" sldId="418"/>
            <ac:graphicFrameMk id="5" creationId="{564749E8-7DD2-97C0-6287-B50D94B51241}"/>
          </ac:graphicFrameMkLst>
        </pc:graphicFrameChg>
      </pc:sldChg>
      <pc:sldChg chg="modSp del mod">
        <pc:chgData name="Cassie Houlden" userId="69f1f21c-7f54-4c0e-826e-37a94cf3ab4e" providerId="ADAL" clId="{1FB69279-9D71-49F3-A578-CDC80B51D172}" dt="2025-03-25T01:53:39.300" v="1642" actId="2696"/>
        <pc:sldMkLst>
          <pc:docMk/>
          <pc:sldMk cId="3802697708" sldId="429"/>
        </pc:sldMkLst>
      </pc:sldChg>
      <pc:sldChg chg="modSp mod">
        <pc:chgData name="Cassie Houlden" userId="69f1f21c-7f54-4c0e-826e-37a94cf3ab4e" providerId="ADAL" clId="{1FB69279-9D71-49F3-A578-CDC80B51D172}" dt="2025-03-25T01:35:47.862" v="828" actId="20577"/>
        <pc:sldMkLst>
          <pc:docMk/>
          <pc:sldMk cId="3354265739" sldId="432"/>
        </pc:sldMkLst>
        <pc:spChg chg="mod">
          <ac:chgData name="Cassie Houlden" userId="69f1f21c-7f54-4c0e-826e-37a94cf3ab4e" providerId="ADAL" clId="{1FB69279-9D71-49F3-A578-CDC80B51D172}" dt="2025-03-25T01:35:47.862" v="828" actId="20577"/>
          <ac:spMkLst>
            <pc:docMk/>
            <pc:sldMk cId="3354265739" sldId="432"/>
            <ac:spMk id="2" creationId="{AE575D64-9831-024E-94BF-94E054D2C2BA}"/>
          </ac:spMkLst>
        </pc:spChg>
      </pc:sldChg>
      <pc:sldChg chg="modSp mod">
        <pc:chgData name="Cassie Houlden" userId="69f1f21c-7f54-4c0e-826e-37a94cf3ab4e" providerId="ADAL" clId="{1FB69279-9D71-49F3-A578-CDC80B51D172}" dt="2025-03-25T01:45:45.030" v="1149" actId="20577"/>
        <pc:sldMkLst>
          <pc:docMk/>
          <pc:sldMk cId="2506503878" sldId="433"/>
        </pc:sldMkLst>
        <pc:graphicFrameChg chg="modGraphic">
          <ac:chgData name="Cassie Houlden" userId="69f1f21c-7f54-4c0e-826e-37a94cf3ab4e" providerId="ADAL" clId="{1FB69279-9D71-49F3-A578-CDC80B51D172}" dt="2025-03-25T01:45:45.030" v="1149" actId="20577"/>
          <ac:graphicFrameMkLst>
            <pc:docMk/>
            <pc:sldMk cId="2506503878" sldId="433"/>
            <ac:graphicFrameMk id="4" creationId="{5490B260-D650-299B-CDA5-41CC79749A57}"/>
          </ac:graphicFrameMkLst>
        </pc:graphicFrameChg>
      </pc:sldChg>
      <pc:sldChg chg="modSp mod">
        <pc:chgData name="Cassie Houlden" userId="69f1f21c-7f54-4c0e-826e-37a94cf3ab4e" providerId="ADAL" clId="{1FB69279-9D71-49F3-A578-CDC80B51D172}" dt="2025-03-25T01:37:02.942" v="939" actId="20577"/>
        <pc:sldMkLst>
          <pc:docMk/>
          <pc:sldMk cId="712990257" sldId="436"/>
        </pc:sldMkLst>
        <pc:spChg chg="mod">
          <ac:chgData name="Cassie Houlden" userId="69f1f21c-7f54-4c0e-826e-37a94cf3ab4e" providerId="ADAL" clId="{1FB69279-9D71-49F3-A578-CDC80B51D172}" dt="2025-03-25T01:37:02.942" v="939" actId="20577"/>
          <ac:spMkLst>
            <pc:docMk/>
            <pc:sldMk cId="712990257" sldId="436"/>
            <ac:spMk id="2" creationId="{3D8428D7-9052-C0C4-2037-82186920C3B3}"/>
          </ac:spMkLst>
        </pc:spChg>
      </pc:sldChg>
      <pc:sldChg chg="modSp mod">
        <pc:chgData name="Cassie Houlden" userId="69f1f21c-7f54-4c0e-826e-37a94cf3ab4e" providerId="ADAL" clId="{1FB69279-9D71-49F3-A578-CDC80B51D172}" dt="2025-03-25T01:48:00.201" v="1309" actId="20577"/>
        <pc:sldMkLst>
          <pc:docMk/>
          <pc:sldMk cId="3841817258" sldId="438"/>
        </pc:sldMkLst>
        <pc:spChg chg="mod">
          <ac:chgData name="Cassie Houlden" userId="69f1f21c-7f54-4c0e-826e-37a94cf3ab4e" providerId="ADAL" clId="{1FB69279-9D71-49F3-A578-CDC80B51D172}" dt="2025-03-25T01:48:00.201" v="1309" actId="20577"/>
          <ac:spMkLst>
            <pc:docMk/>
            <pc:sldMk cId="3841817258" sldId="438"/>
            <ac:spMk id="2" creationId="{0DA66C9A-125C-653C-1724-B38FAA60FF2E}"/>
          </ac:spMkLst>
        </pc:spChg>
      </pc:sldChg>
      <pc:sldChg chg="modSp mod">
        <pc:chgData name="Cassie Houlden" userId="69f1f21c-7f54-4c0e-826e-37a94cf3ab4e" providerId="ADAL" clId="{1FB69279-9D71-49F3-A578-CDC80B51D172}" dt="2025-03-25T01:09:42.473" v="50" actId="20577"/>
        <pc:sldMkLst>
          <pc:docMk/>
          <pc:sldMk cId="527248117" sldId="439"/>
        </pc:sldMkLst>
        <pc:spChg chg="mod">
          <ac:chgData name="Cassie Houlden" userId="69f1f21c-7f54-4c0e-826e-37a94cf3ab4e" providerId="ADAL" clId="{1FB69279-9D71-49F3-A578-CDC80B51D172}" dt="2025-03-25T01:09:42.473" v="50" actId="20577"/>
          <ac:spMkLst>
            <pc:docMk/>
            <pc:sldMk cId="527248117" sldId="439"/>
            <ac:spMk id="4" creationId="{4AD8D8F8-FD4D-EB12-0448-49D9BE14DACB}"/>
          </ac:spMkLst>
        </pc:spChg>
      </pc:sldChg>
    </pc:docChg>
  </pc:docChgLst>
  <pc:docChgLst>
    <pc:chgData name="Emily" userId="447ce671-67b7-4159-ac43-2718ccbdb70d" providerId="ADAL" clId="{DF496066-F4DE-432E-A520-654312B20E39}"/>
    <pc:docChg chg="custSel modSld">
      <pc:chgData name="Emily" userId="447ce671-67b7-4159-ac43-2718ccbdb70d" providerId="ADAL" clId="{DF496066-F4DE-432E-A520-654312B20E39}" dt="2025-04-14T10:57:48.648" v="105" actId="1076"/>
      <pc:docMkLst>
        <pc:docMk/>
      </pc:docMkLst>
      <pc:sldChg chg="modSp mod">
        <pc:chgData name="Emily" userId="447ce671-67b7-4159-ac43-2718ccbdb70d" providerId="ADAL" clId="{DF496066-F4DE-432E-A520-654312B20E39}" dt="2025-04-14T10:57:48.648" v="105" actId="1076"/>
        <pc:sldMkLst>
          <pc:docMk/>
          <pc:sldMk cId="2506503878" sldId="433"/>
        </pc:sldMkLst>
        <pc:spChg chg="mod">
          <ac:chgData name="Emily" userId="447ce671-67b7-4159-ac43-2718ccbdb70d" providerId="ADAL" clId="{DF496066-F4DE-432E-A520-654312B20E39}" dt="2025-04-14T10:57:46.999" v="104" actId="1076"/>
          <ac:spMkLst>
            <pc:docMk/>
            <pc:sldMk cId="2506503878" sldId="433"/>
            <ac:spMk id="2" creationId="{E7CF3944-3B6C-CBCD-98B6-A3F37F940309}"/>
          </ac:spMkLst>
        </pc:spChg>
        <pc:graphicFrameChg chg="mod modGraphic">
          <ac:chgData name="Emily" userId="447ce671-67b7-4159-ac43-2718ccbdb70d" providerId="ADAL" clId="{DF496066-F4DE-432E-A520-654312B20E39}" dt="2025-04-14T10:57:48.648" v="105" actId="1076"/>
          <ac:graphicFrameMkLst>
            <pc:docMk/>
            <pc:sldMk cId="2506503878" sldId="433"/>
            <ac:graphicFrameMk id="4" creationId="{5490B260-D650-299B-CDA5-41CC79749A5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anchestergrowthcouk.sharepoint.com/sites/EKDynamics/agile_project/527156%20Rotherham%20Employment%20and%20Skills%20Strategy/Job/Development%20and%20Analysis/Rotherham%20PowerBI%20Expo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3300" b="0" i="0" u="none" strike="noStrike" kern="1200" spc="0" baseline="0">
                <a:solidFill>
                  <a:schemeClr val="accent2"/>
                </a:solidFill>
                <a:latin typeface="+mj-lt"/>
                <a:ea typeface="+mn-ea"/>
                <a:cs typeface="+mn-cs"/>
              </a:defRPr>
            </a:pPr>
            <a:r>
              <a:rPr lang="en-US" sz="3300">
                <a:solidFill>
                  <a:schemeClr val="accent2"/>
                </a:solidFill>
                <a:latin typeface="+mj-lt"/>
              </a:rPr>
              <a:t>%</a:t>
            </a:r>
          </a:p>
        </c:rich>
      </c:tx>
      <c:layout>
        <c:manualLayout>
          <c:xMode val="edge"/>
          <c:yMode val="edge"/>
          <c:x val="0.5829194792132677"/>
          <c:y val="2.8765098638056898E-2"/>
        </c:manualLayout>
      </c:layout>
      <c:overlay val="0"/>
      <c:spPr>
        <a:noFill/>
        <a:ln>
          <a:noFill/>
        </a:ln>
        <a:effectLst/>
      </c:spPr>
      <c:txPr>
        <a:bodyPr rot="0" spcFirstLastPara="1" vertOverflow="ellipsis" vert="horz" wrap="square" anchor="ctr" anchorCtr="1"/>
        <a:lstStyle/>
        <a:p>
          <a:pPr>
            <a:defRPr sz="3300" b="0" i="0" u="none" strike="noStrike" kern="1200" spc="0" baseline="0">
              <a:solidFill>
                <a:schemeClr val="accent2"/>
              </a:solidFill>
              <a:latin typeface="+mj-lt"/>
              <a:ea typeface="+mn-ea"/>
              <a:cs typeface="+mn-cs"/>
            </a:defRPr>
          </a:pPr>
          <a:endParaRPr lang="en-US"/>
        </a:p>
      </c:txPr>
    </c:title>
    <c:autoTitleDeleted val="0"/>
    <c:plotArea>
      <c:layout>
        <c:manualLayout>
          <c:layoutTarget val="inner"/>
          <c:xMode val="edge"/>
          <c:yMode val="edge"/>
          <c:x val="8.3252230306642833E-3"/>
          <c:y val="4.3180123942374402E-2"/>
          <c:w val="0.44329376356547834"/>
          <c:h val="0.93457180480773949"/>
        </c:manualLayout>
      </c:layout>
      <c:pieChart>
        <c:varyColors val="1"/>
        <c:ser>
          <c:idx val="0"/>
          <c:order val="0"/>
          <c:tx>
            <c:strRef>
              <c:f>Sheet1!$B$1</c:f>
              <c:strCache>
                <c:ptCount val="1"/>
                <c:pt idx="0">
                  <c:v>Sales</c:v>
                </c:pt>
              </c:strCache>
            </c:strRef>
          </c:tx>
          <c:dPt>
            <c:idx val="0"/>
            <c:bubble3D val="0"/>
            <c:spPr>
              <a:solidFill>
                <a:schemeClr val="accent2">
                  <a:shade val="45000"/>
                </a:schemeClr>
              </a:solidFill>
              <a:ln w="19050">
                <a:solidFill>
                  <a:schemeClr val="lt1"/>
                </a:solidFill>
              </a:ln>
              <a:effectLst/>
            </c:spPr>
            <c:extLst>
              <c:ext xmlns:c16="http://schemas.microsoft.com/office/drawing/2014/chart" uri="{C3380CC4-5D6E-409C-BE32-E72D297353CC}">
                <c16:uniqueId val="{00000001-E7E9-43D0-BA60-AC1B63774846}"/>
              </c:ext>
            </c:extLst>
          </c:dPt>
          <c:dPt>
            <c:idx val="1"/>
            <c:bubble3D val="0"/>
            <c:spPr>
              <a:solidFill>
                <a:schemeClr val="accent2">
                  <a:alpha val="90000"/>
                </a:schemeClr>
              </a:solidFill>
              <a:ln w="19050">
                <a:solidFill>
                  <a:schemeClr val="lt1"/>
                </a:solidFill>
              </a:ln>
              <a:effectLst/>
            </c:spPr>
            <c:extLst>
              <c:ext xmlns:c16="http://schemas.microsoft.com/office/drawing/2014/chart" uri="{C3380CC4-5D6E-409C-BE32-E72D297353CC}">
                <c16:uniqueId val="{00000002-E7E9-43D0-BA60-AC1B63774846}"/>
              </c:ext>
            </c:extLst>
          </c:dPt>
          <c:dPt>
            <c:idx val="2"/>
            <c:bubble3D val="0"/>
            <c:spPr>
              <a:solidFill>
                <a:schemeClr val="accent2">
                  <a:alpha val="80000"/>
                </a:schemeClr>
              </a:solidFill>
              <a:ln w="19050">
                <a:solidFill>
                  <a:schemeClr val="lt1"/>
                </a:solidFill>
              </a:ln>
              <a:effectLst/>
            </c:spPr>
            <c:extLst>
              <c:ext xmlns:c16="http://schemas.microsoft.com/office/drawing/2014/chart" uri="{C3380CC4-5D6E-409C-BE32-E72D297353CC}">
                <c16:uniqueId val="{00000003-E7E9-43D0-BA60-AC1B63774846}"/>
              </c:ext>
            </c:extLst>
          </c:dPt>
          <c:dPt>
            <c:idx val="3"/>
            <c:bubble3D val="0"/>
            <c:spPr>
              <a:solidFill>
                <a:schemeClr val="accent2">
                  <a:alpha val="70000"/>
                </a:schemeClr>
              </a:solidFill>
              <a:ln w="19050">
                <a:solidFill>
                  <a:schemeClr val="lt1"/>
                </a:solidFill>
              </a:ln>
              <a:effectLst/>
            </c:spPr>
            <c:extLst>
              <c:ext xmlns:c16="http://schemas.microsoft.com/office/drawing/2014/chart" uri="{C3380CC4-5D6E-409C-BE32-E72D297353CC}">
                <c16:uniqueId val="{00000004-E7E9-43D0-BA60-AC1B63774846}"/>
              </c:ext>
            </c:extLst>
          </c:dPt>
          <c:dPt>
            <c:idx val="4"/>
            <c:bubble3D val="0"/>
            <c:spPr>
              <a:solidFill>
                <a:schemeClr val="accent2">
                  <a:alpha val="60000"/>
                </a:schemeClr>
              </a:solidFill>
              <a:ln w="19050">
                <a:solidFill>
                  <a:schemeClr val="lt1"/>
                </a:solidFill>
              </a:ln>
              <a:effectLst/>
            </c:spPr>
            <c:extLst>
              <c:ext xmlns:c16="http://schemas.microsoft.com/office/drawing/2014/chart" uri="{C3380CC4-5D6E-409C-BE32-E72D297353CC}">
                <c16:uniqueId val="{00000005-E7E9-43D0-BA60-AC1B63774846}"/>
              </c:ext>
            </c:extLst>
          </c:dPt>
          <c:dPt>
            <c:idx val="5"/>
            <c:bubble3D val="0"/>
            <c:spPr>
              <a:solidFill>
                <a:schemeClr val="accent2">
                  <a:alpha val="50000"/>
                </a:schemeClr>
              </a:solidFill>
              <a:ln w="19050">
                <a:solidFill>
                  <a:schemeClr val="lt1"/>
                </a:solidFill>
              </a:ln>
              <a:effectLst/>
            </c:spPr>
            <c:extLst>
              <c:ext xmlns:c16="http://schemas.microsoft.com/office/drawing/2014/chart" uri="{C3380CC4-5D6E-409C-BE32-E72D297353CC}">
                <c16:uniqueId val="{00000006-E7E9-43D0-BA60-AC1B63774846}"/>
              </c:ext>
            </c:extLst>
          </c:dPt>
          <c:dPt>
            <c:idx val="6"/>
            <c:bubble3D val="0"/>
            <c:spPr>
              <a:solidFill>
                <a:schemeClr val="accent2">
                  <a:alpha val="40000"/>
                </a:schemeClr>
              </a:solidFill>
              <a:ln w="19050">
                <a:solidFill>
                  <a:schemeClr val="lt1"/>
                </a:solidFill>
              </a:ln>
              <a:effectLst/>
            </c:spPr>
            <c:extLst>
              <c:ext xmlns:c16="http://schemas.microsoft.com/office/drawing/2014/chart" uri="{C3380CC4-5D6E-409C-BE32-E72D297353CC}">
                <c16:uniqueId val="{00000007-E7E9-43D0-BA60-AC1B63774846}"/>
              </c:ext>
            </c:extLst>
          </c:dPt>
          <c:dPt>
            <c:idx val="7"/>
            <c:bubble3D val="0"/>
            <c:spPr>
              <a:solidFill>
                <a:schemeClr val="accent2">
                  <a:alpha val="30000"/>
                </a:schemeClr>
              </a:solidFill>
              <a:ln w="19050">
                <a:solidFill>
                  <a:schemeClr val="lt1"/>
                </a:solidFill>
              </a:ln>
              <a:effectLst/>
            </c:spPr>
            <c:extLst>
              <c:ext xmlns:c16="http://schemas.microsoft.com/office/drawing/2014/chart" uri="{C3380CC4-5D6E-409C-BE32-E72D297353CC}">
                <c16:uniqueId val="{00000008-E7E9-43D0-BA60-AC1B63774846}"/>
              </c:ext>
            </c:extLst>
          </c:dPt>
          <c:dLbls>
            <c:dLbl>
              <c:idx val="5"/>
              <c:spPr>
                <a:noFill/>
                <a:ln>
                  <a:noFill/>
                </a:ln>
                <a:effectLst/>
              </c:spPr>
              <c:txPr>
                <a:bodyPr rot="0" spcFirstLastPara="1" vertOverflow="ellipsis" vert="horz" wrap="square" lIns="38100" tIns="19050" rIns="38100" bIns="19050" anchor="ctr" anchorCtr="1">
                  <a:spAutoFit/>
                </a:bodyPr>
                <a:lstStyle/>
                <a:p>
                  <a:pPr>
                    <a:defRPr sz="3300" b="0" i="0" u="none" strike="noStrike" kern="1200" baseline="0">
                      <a:solidFill>
                        <a:schemeClr val="accent2"/>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E7E9-43D0-BA60-AC1B63774846}"/>
                </c:ext>
              </c:extLst>
            </c:dLbl>
            <c:dLbl>
              <c:idx val="6"/>
              <c:spPr>
                <a:noFill/>
                <a:ln>
                  <a:noFill/>
                </a:ln>
                <a:effectLst/>
              </c:spPr>
              <c:txPr>
                <a:bodyPr rot="0" spcFirstLastPara="1" vertOverflow="ellipsis" vert="horz" wrap="square" lIns="38100" tIns="19050" rIns="38100" bIns="19050" anchor="ctr" anchorCtr="1">
                  <a:spAutoFit/>
                </a:bodyPr>
                <a:lstStyle/>
                <a:p>
                  <a:pPr>
                    <a:defRPr sz="3300" b="0" i="0" u="none" strike="noStrike" kern="1200" baseline="0">
                      <a:solidFill>
                        <a:schemeClr val="accent2"/>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E7E9-43D0-BA60-AC1B63774846}"/>
                </c:ext>
              </c:extLst>
            </c:dLbl>
            <c:dLbl>
              <c:idx val="7"/>
              <c:spPr>
                <a:noFill/>
                <a:ln>
                  <a:noFill/>
                </a:ln>
                <a:effectLst/>
              </c:spPr>
              <c:txPr>
                <a:bodyPr rot="0" spcFirstLastPara="1" vertOverflow="ellipsis" vert="horz" wrap="square" lIns="38100" tIns="19050" rIns="38100" bIns="19050" anchor="ctr" anchorCtr="1">
                  <a:spAutoFit/>
                </a:bodyPr>
                <a:lstStyle/>
                <a:p>
                  <a:pPr>
                    <a:defRPr sz="3300" b="0" i="0" u="none" strike="noStrike" kern="1200" baseline="0">
                      <a:solidFill>
                        <a:schemeClr val="accent2"/>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E7E9-43D0-BA60-AC1B63774846}"/>
                </c:ext>
              </c:extLst>
            </c:dLbl>
            <c:spPr>
              <a:noFill/>
              <a:ln>
                <a:noFill/>
              </a:ln>
              <a:effectLst/>
            </c:spPr>
            <c:txPr>
              <a:bodyPr rot="0" spcFirstLastPara="1" vertOverflow="ellipsis" vert="horz" wrap="square" lIns="38100" tIns="19050" rIns="38100" bIns="19050" anchor="ctr" anchorCtr="1">
                <a:spAutoFit/>
              </a:bodyPr>
              <a:lstStyle/>
              <a:p>
                <a:pPr>
                  <a:defRPr sz="33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Operational Cluster Funding</c:v>
                </c:pt>
                <c:pt idx="1">
                  <c:v>National Events</c:v>
                </c:pt>
                <c:pt idx="2">
                  <c:v>Cluster Events &amp; Activities</c:v>
                </c:pt>
                <c:pt idx="3">
                  <c:v>Marketing and Events</c:v>
                </c:pt>
                <c:pt idx="4">
                  <c:v>Staffing</c:v>
                </c:pt>
                <c:pt idx="5">
                  <c:v>Training Management Clusters</c:v>
                </c:pt>
                <c:pt idx="6">
                  <c:v>UKC3Administrative Fees</c:v>
                </c:pt>
                <c:pt idx="7">
                  <c:v>Website Development</c:v>
                </c:pt>
              </c:strCache>
            </c:strRef>
          </c:cat>
          <c:val>
            <c:numRef>
              <c:f>Sheet1!$B$2:$B$9</c:f>
              <c:numCache>
                <c:formatCode>General</c:formatCode>
                <c:ptCount val="8"/>
                <c:pt idx="0">
                  <c:v>32</c:v>
                </c:pt>
                <c:pt idx="1">
                  <c:v>27</c:v>
                </c:pt>
                <c:pt idx="2">
                  <c:v>19</c:v>
                </c:pt>
                <c:pt idx="3">
                  <c:v>10</c:v>
                </c:pt>
                <c:pt idx="4">
                  <c:v>8</c:v>
                </c:pt>
                <c:pt idx="5">
                  <c:v>2</c:v>
                </c:pt>
                <c:pt idx="6">
                  <c:v>1</c:v>
                </c:pt>
                <c:pt idx="7">
                  <c:v>1</c:v>
                </c:pt>
              </c:numCache>
            </c:numRef>
          </c:val>
          <c:extLst>
            <c:ext xmlns:c16="http://schemas.microsoft.com/office/drawing/2014/chart" uri="{C3380CC4-5D6E-409C-BE32-E72D297353CC}">
              <c16:uniqueId val="{00000000-E7E9-43D0-BA60-AC1B6377484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4068172491938093"/>
          <c:y val="0.10491427687434947"/>
          <c:w val="0.45769727819306072"/>
          <c:h val="0.64764391443157332"/>
        </c:manualLayout>
      </c:layout>
      <c:overlay val="0"/>
      <c:spPr>
        <a:noFill/>
        <a:ln>
          <a:noFill/>
        </a:ln>
        <a:effectLst/>
      </c:spPr>
      <c:txPr>
        <a:bodyPr rot="0" spcFirstLastPara="1" vertOverflow="ellipsis" vert="horz" wrap="square" anchor="ctr" anchorCtr="1"/>
        <a:lstStyle/>
        <a:p>
          <a:pPr>
            <a:defRPr sz="33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en-US" sz="2800" b="1">
                <a:solidFill>
                  <a:schemeClr val="tx1"/>
                </a:solidFill>
              </a:rPr>
              <a:t>Top 5 Causes of Having a Hard to Fill Vacancy, Rotherham</a:t>
            </a:r>
          </a:p>
        </c:rich>
      </c:tx>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'Hard to fill Vacancies'!$B$38:$B$42</c:f>
              <c:strCache>
                <c:ptCount val="5"/>
                <c:pt idx="0">
                  <c:v>Low number of applicants generally</c:v>
                </c:pt>
                <c:pt idx="1">
                  <c:v>Not enough people interested in doing this type of job</c:v>
                </c:pt>
                <c:pt idx="2">
                  <c:v>Poor terms and conditions (e.g. pay) offered for post</c:v>
                </c:pt>
                <c:pt idx="3">
                  <c:v>Low number of applicants with the required skills</c:v>
                </c:pt>
                <c:pt idx="4">
                  <c:v>Low number of applicants with the required attitude, motivation or personality</c:v>
                </c:pt>
              </c:strCache>
            </c:strRef>
          </c:cat>
          <c:val>
            <c:numRef>
              <c:f>'Hard to fill Vacancies'!$C$38:$C$42</c:f>
              <c:numCache>
                <c:formatCode>0%</c:formatCode>
                <c:ptCount val="5"/>
                <c:pt idx="0">
                  <c:v>0.36</c:v>
                </c:pt>
                <c:pt idx="1">
                  <c:v>0.23</c:v>
                </c:pt>
                <c:pt idx="2">
                  <c:v>0.19</c:v>
                </c:pt>
                <c:pt idx="3">
                  <c:v>0.18</c:v>
                </c:pt>
                <c:pt idx="4">
                  <c:v>0.11</c:v>
                </c:pt>
              </c:numCache>
            </c:numRef>
          </c:val>
          <c:extLst>
            <c:ext xmlns:c16="http://schemas.microsoft.com/office/drawing/2014/chart" uri="{C3380CC4-5D6E-409C-BE32-E72D297353CC}">
              <c16:uniqueId val="{00000000-1775-4E47-8BB6-F98DF28DF97A}"/>
            </c:ext>
          </c:extLst>
        </c:ser>
        <c:dLbls>
          <c:dLblPos val="inEnd"/>
          <c:showLegendKey val="0"/>
          <c:showVal val="1"/>
          <c:showCatName val="0"/>
          <c:showSerName val="0"/>
          <c:showPercent val="0"/>
          <c:showBubbleSize val="0"/>
        </c:dLbls>
        <c:gapWidth val="90"/>
        <c:axId val="1237379664"/>
        <c:axId val="1237381584"/>
      </c:barChart>
      <c:catAx>
        <c:axId val="1237379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237381584"/>
        <c:crosses val="autoZero"/>
        <c:auto val="1"/>
        <c:lblAlgn val="ctr"/>
        <c:lblOffset val="100"/>
        <c:noMultiLvlLbl val="0"/>
      </c:catAx>
      <c:valAx>
        <c:axId val="12373815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73796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3E-4447-AE4F-75220A063D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3E-4447-AE4F-75220A063DD6}"/>
              </c:ext>
            </c:extLst>
          </c:dPt>
          <c:val>
            <c:numRef>
              <c:f>'Hard to fill Vacancies'!$H$20:$I$20</c:f>
              <c:numCache>
                <c:formatCode>0%</c:formatCode>
                <c:ptCount val="2"/>
                <c:pt idx="0">
                  <c:v>0.60391425908667284</c:v>
                </c:pt>
                <c:pt idx="1">
                  <c:v>0.39608574091332716</c:v>
                </c:pt>
              </c:numCache>
            </c:numRef>
          </c:val>
          <c:extLst>
            <c:ext xmlns:c16="http://schemas.microsoft.com/office/drawing/2014/chart" uri="{C3380CC4-5D6E-409C-BE32-E72D297353CC}">
              <c16:uniqueId val="{00000004-EA3E-4447-AE4F-75220A063D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69-4A15-877C-F0F8D97139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69-4A15-877C-F0F8D9713905}"/>
              </c:ext>
            </c:extLst>
          </c:dPt>
          <c:val>
            <c:numRef>
              <c:f>'Hard to fill Vacancies'!$H$22:$I$22</c:f>
              <c:numCache>
                <c:formatCode>0%</c:formatCode>
                <c:ptCount val="2"/>
                <c:pt idx="0">
                  <c:v>0.57999999999999996</c:v>
                </c:pt>
                <c:pt idx="1">
                  <c:v>0.42000000000000004</c:v>
                </c:pt>
              </c:numCache>
            </c:numRef>
          </c:val>
          <c:extLst>
            <c:ext xmlns:c16="http://schemas.microsoft.com/office/drawing/2014/chart" uri="{C3380CC4-5D6E-409C-BE32-E72D297353CC}">
              <c16:uniqueId val="{00000004-5569-4A15-877C-F0F8D971390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Qualifications, 2024</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Qualifications!$H$3</c:f>
              <c:strCache>
                <c:ptCount val="1"/>
                <c:pt idx="0">
                  <c:v>RQF4+</c:v>
                </c:pt>
              </c:strCache>
            </c:strRef>
          </c:tx>
          <c:spPr>
            <a:solidFill>
              <a:schemeClr val="accent1"/>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Qualifications!$I$3:$L$3</c:f>
              <c:numCache>
                <c:formatCode>0%</c:formatCode>
                <c:ptCount val="4"/>
                <c:pt idx="0">
                  <c:v>0.35639686684073107</c:v>
                </c:pt>
                <c:pt idx="1">
                  <c:v>0.38453536754507628</c:v>
                </c:pt>
                <c:pt idx="2">
                  <c:v>0.37543917662133675</c:v>
                </c:pt>
                <c:pt idx="3">
                  <c:v>0.47256399377740066</c:v>
                </c:pt>
              </c:numCache>
            </c:numRef>
          </c:val>
          <c:extLst>
            <c:ext xmlns:c16="http://schemas.microsoft.com/office/drawing/2014/chart" uri="{C3380CC4-5D6E-409C-BE32-E72D297353CC}">
              <c16:uniqueId val="{00000000-C42E-41F6-83EF-937EF7197A6A}"/>
            </c:ext>
          </c:extLst>
        </c:ser>
        <c:ser>
          <c:idx val="1"/>
          <c:order val="1"/>
          <c:tx>
            <c:strRef>
              <c:f>Qualifications!$H$4</c:f>
              <c:strCache>
                <c:ptCount val="1"/>
                <c:pt idx="0">
                  <c:v>RQF3</c:v>
                </c:pt>
              </c:strCache>
            </c:strRef>
          </c:tx>
          <c:spPr>
            <a:solidFill>
              <a:schemeClr val="accent2"/>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Qualifications!$I$4:$L$4</c:f>
              <c:numCache>
                <c:formatCode>0%</c:formatCode>
                <c:ptCount val="4"/>
                <c:pt idx="0">
                  <c:v>0.2349869451697128</c:v>
                </c:pt>
                <c:pt idx="1">
                  <c:v>0.24237170596393898</c:v>
                </c:pt>
                <c:pt idx="2">
                  <c:v>0.22985987682387468</c:v>
                </c:pt>
                <c:pt idx="3">
                  <c:v>0.20917892330174892</c:v>
                </c:pt>
              </c:numCache>
            </c:numRef>
          </c:val>
          <c:extLst>
            <c:ext xmlns:c16="http://schemas.microsoft.com/office/drawing/2014/chart" uri="{C3380CC4-5D6E-409C-BE32-E72D297353CC}">
              <c16:uniqueId val="{00000001-C42E-41F6-83EF-937EF7197A6A}"/>
            </c:ext>
          </c:extLst>
        </c:ser>
        <c:ser>
          <c:idx val="2"/>
          <c:order val="2"/>
          <c:tx>
            <c:strRef>
              <c:f>Qualifications!$H$5</c:f>
              <c:strCache>
                <c:ptCount val="1"/>
                <c:pt idx="0">
                  <c:v>RQF2</c:v>
                </c:pt>
              </c:strCache>
            </c:strRef>
          </c:tx>
          <c:spPr>
            <a:solidFill>
              <a:schemeClr val="accent3"/>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Qualifications!$I$5:$L$5</c:f>
              <c:numCache>
                <c:formatCode>0%</c:formatCode>
                <c:ptCount val="4"/>
                <c:pt idx="0">
                  <c:v>0.20496083550913838</c:v>
                </c:pt>
                <c:pt idx="1">
                  <c:v>0.19174757281553398</c:v>
                </c:pt>
                <c:pt idx="2">
                  <c:v>0.23163725044434341</c:v>
                </c:pt>
                <c:pt idx="3">
                  <c:v>0.19323351246876916</c:v>
                </c:pt>
              </c:numCache>
            </c:numRef>
          </c:val>
          <c:extLst>
            <c:ext xmlns:c16="http://schemas.microsoft.com/office/drawing/2014/chart" uri="{C3380CC4-5D6E-409C-BE32-E72D297353CC}">
              <c16:uniqueId val="{00000002-C42E-41F6-83EF-937EF7197A6A}"/>
            </c:ext>
          </c:extLst>
        </c:ser>
        <c:ser>
          <c:idx val="3"/>
          <c:order val="3"/>
          <c:tx>
            <c:strRef>
              <c:f>Qualifications!$H$6</c:f>
              <c:strCache>
                <c:ptCount val="1"/>
                <c:pt idx="0">
                  <c:v>RQF1</c:v>
                </c:pt>
              </c:strCache>
            </c:strRef>
          </c:tx>
          <c:spPr>
            <a:solidFill>
              <a:schemeClr val="accent4"/>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Qualifications!$I$6:$L$6</c:f>
              <c:numCache>
                <c:formatCode>0%</c:formatCode>
                <c:ptCount val="4"/>
                <c:pt idx="0">
                  <c:v>5.6788511749347258E-2</c:v>
                </c:pt>
                <c:pt idx="1">
                  <c:v>3.1553398058252427E-2</c:v>
                </c:pt>
                <c:pt idx="2">
                  <c:v>3.1083371223081056E-2</c:v>
                </c:pt>
                <c:pt idx="3">
                  <c:v>2.174963465799274E-2</c:v>
                </c:pt>
              </c:numCache>
            </c:numRef>
          </c:val>
          <c:extLst>
            <c:ext xmlns:c16="http://schemas.microsoft.com/office/drawing/2014/chart" uri="{C3380CC4-5D6E-409C-BE32-E72D297353CC}">
              <c16:uniqueId val="{00000003-C42E-41F6-83EF-937EF7197A6A}"/>
            </c:ext>
          </c:extLst>
        </c:ser>
        <c:ser>
          <c:idx val="4"/>
          <c:order val="4"/>
          <c:tx>
            <c:strRef>
              <c:f>Qualifications!$H$7</c:f>
              <c:strCache>
                <c:ptCount val="1"/>
                <c:pt idx="0">
                  <c:v>Other qualifications</c:v>
                </c:pt>
              </c:strCache>
            </c:strRef>
          </c:tx>
          <c:spPr>
            <a:solidFill>
              <a:schemeClr val="accent5"/>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Qualifications!$I$7:$L$7</c:f>
              <c:numCache>
                <c:formatCode>0%</c:formatCode>
                <c:ptCount val="4"/>
                <c:pt idx="0">
                  <c:v>4.1122715404699736E-2</c:v>
                </c:pt>
                <c:pt idx="1">
                  <c:v>4.1030975496994915E-2</c:v>
                </c:pt>
                <c:pt idx="2">
                  <c:v>4.0631587649320053E-2</c:v>
                </c:pt>
                <c:pt idx="3">
                  <c:v>4.3151605147786737E-2</c:v>
                </c:pt>
              </c:numCache>
            </c:numRef>
          </c:val>
          <c:extLst>
            <c:ext xmlns:c16="http://schemas.microsoft.com/office/drawing/2014/chart" uri="{C3380CC4-5D6E-409C-BE32-E72D297353CC}">
              <c16:uniqueId val="{00000004-C42E-41F6-83EF-937EF7197A6A}"/>
            </c:ext>
          </c:extLst>
        </c:ser>
        <c:ser>
          <c:idx val="5"/>
          <c:order val="5"/>
          <c:tx>
            <c:strRef>
              <c:f>Qualifications!$H$8</c:f>
              <c:strCache>
                <c:ptCount val="1"/>
                <c:pt idx="0">
                  <c:v>No qualifications</c:v>
                </c:pt>
              </c:strCache>
            </c:strRef>
          </c:tx>
          <c:spPr>
            <a:solidFill>
              <a:schemeClr val="accent6"/>
            </a:solidFill>
            <a:ln>
              <a:noFill/>
            </a:ln>
            <a:effectLst/>
          </c:spPr>
          <c:invertIfNegative val="0"/>
          <c:cat>
            <c:strRef>
              <c:f>Qualifications!$I$2:$L$2</c:f>
              <c:strCache>
                <c:ptCount val="4"/>
                <c:pt idx="0">
                  <c:v>Rotherham</c:v>
                </c:pt>
                <c:pt idx="1">
                  <c:v>South Yorkshire</c:v>
                </c:pt>
                <c:pt idx="2">
                  <c:v>Statistical neighbours</c:v>
                </c:pt>
                <c:pt idx="3">
                  <c:v>England</c:v>
                </c:pt>
              </c:strCache>
            </c:strRef>
          </c:cat>
          <c:val>
            <c:numRef>
              <c:f>Qualifications!$I$8:$L$8</c:f>
              <c:numCache>
                <c:formatCode>0%</c:formatCode>
                <c:ptCount val="4"/>
                <c:pt idx="0">
                  <c:v>0.10574412532637076</c:v>
                </c:pt>
                <c:pt idx="1">
                  <c:v>0.10876098012020342</c:v>
                </c:pt>
                <c:pt idx="2">
                  <c:v>9.1348737238044056E-2</c:v>
                </c:pt>
                <c:pt idx="3">
                  <c:v>6.0122330646301798E-2</c:v>
                </c:pt>
              </c:numCache>
            </c:numRef>
          </c:val>
          <c:extLst>
            <c:ext xmlns:c16="http://schemas.microsoft.com/office/drawing/2014/chart" uri="{C3380CC4-5D6E-409C-BE32-E72D297353CC}">
              <c16:uniqueId val="{00000005-C42E-41F6-83EF-937EF7197A6A}"/>
            </c:ext>
          </c:extLst>
        </c:ser>
        <c:dLbls>
          <c:showLegendKey val="0"/>
          <c:showVal val="0"/>
          <c:showCatName val="0"/>
          <c:showSerName val="0"/>
          <c:showPercent val="0"/>
          <c:showBubbleSize val="0"/>
        </c:dLbls>
        <c:gapWidth val="150"/>
        <c:overlap val="100"/>
        <c:axId val="483199503"/>
        <c:axId val="483198063"/>
      </c:barChart>
      <c:catAx>
        <c:axId val="48319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3198063"/>
        <c:crosses val="autoZero"/>
        <c:auto val="1"/>
        <c:lblAlgn val="ctr"/>
        <c:lblOffset val="100"/>
        <c:noMultiLvlLbl val="0"/>
      </c:catAx>
      <c:valAx>
        <c:axId val="483198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319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Received Job Related Training (% aged 16-64), September 2024</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'Job Related Training'!$B$9</c:f>
              <c:strCache>
                <c:ptCount val="1"/>
                <c:pt idx="0">
                  <c:v>In last 4 wks</c:v>
                </c:pt>
              </c:strCache>
            </c:strRef>
          </c:tx>
          <c:spPr>
            <a:solidFill>
              <a:schemeClr val="accent1"/>
            </a:solidFill>
            <a:ln>
              <a:noFill/>
            </a:ln>
            <a:effectLst/>
          </c:spPr>
          <c:invertIfNegative val="0"/>
          <c:cat>
            <c:strRef>
              <c:f>'Job Related Training'!$C$8:$F$8</c:f>
              <c:strCache>
                <c:ptCount val="4"/>
                <c:pt idx="0">
                  <c:v>Rotherham</c:v>
                </c:pt>
                <c:pt idx="1">
                  <c:v>South Yorkshire</c:v>
                </c:pt>
                <c:pt idx="2">
                  <c:v>Statistical neighbours</c:v>
                </c:pt>
                <c:pt idx="3">
                  <c:v>England</c:v>
                </c:pt>
              </c:strCache>
            </c:strRef>
          </c:cat>
          <c:val>
            <c:numRef>
              <c:f>'Job Related Training'!$C$9:$F$9</c:f>
              <c:numCache>
                <c:formatCode>0%</c:formatCode>
                <c:ptCount val="4"/>
                <c:pt idx="0">
                  <c:v>9.0174129353233837E-2</c:v>
                </c:pt>
                <c:pt idx="1">
                  <c:v>9.3044162265423086E-2</c:v>
                </c:pt>
                <c:pt idx="2">
                  <c:v>0.10621875624875025</c:v>
                </c:pt>
                <c:pt idx="3">
                  <c:v>0.11260249943942847</c:v>
                </c:pt>
              </c:numCache>
            </c:numRef>
          </c:val>
          <c:extLst>
            <c:ext xmlns:c16="http://schemas.microsoft.com/office/drawing/2014/chart" uri="{C3380CC4-5D6E-409C-BE32-E72D297353CC}">
              <c16:uniqueId val="{00000000-A2A0-4A7F-A4F1-616B55CDDF3C}"/>
            </c:ext>
          </c:extLst>
        </c:ser>
        <c:ser>
          <c:idx val="1"/>
          <c:order val="1"/>
          <c:tx>
            <c:strRef>
              <c:f>'Job Related Training'!$B$10</c:f>
              <c:strCache>
                <c:ptCount val="1"/>
                <c:pt idx="0">
                  <c:v>In last 13 wks</c:v>
                </c:pt>
              </c:strCache>
            </c:strRef>
          </c:tx>
          <c:spPr>
            <a:solidFill>
              <a:schemeClr val="accent2"/>
            </a:solidFill>
            <a:ln>
              <a:noFill/>
            </a:ln>
            <a:effectLst/>
          </c:spPr>
          <c:invertIfNegative val="0"/>
          <c:cat>
            <c:strRef>
              <c:f>'Job Related Training'!$C$8:$F$8</c:f>
              <c:strCache>
                <c:ptCount val="4"/>
                <c:pt idx="0">
                  <c:v>Rotherham</c:v>
                </c:pt>
                <c:pt idx="1">
                  <c:v>South Yorkshire</c:v>
                </c:pt>
                <c:pt idx="2">
                  <c:v>Statistical neighbours</c:v>
                </c:pt>
                <c:pt idx="3">
                  <c:v>England</c:v>
                </c:pt>
              </c:strCache>
            </c:strRef>
          </c:cat>
          <c:val>
            <c:numRef>
              <c:f>'Job Related Training'!$C$10:$F$10</c:f>
              <c:numCache>
                <c:formatCode>0%</c:formatCode>
                <c:ptCount val="4"/>
                <c:pt idx="0">
                  <c:v>0.15671641791044777</c:v>
                </c:pt>
                <c:pt idx="1">
                  <c:v>0.16013035172491291</c:v>
                </c:pt>
                <c:pt idx="2">
                  <c:v>0.17640471905618876</c:v>
                </c:pt>
                <c:pt idx="3">
                  <c:v>0.19036441406793275</c:v>
                </c:pt>
              </c:numCache>
            </c:numRef>
          </c:val>
          <c:extLst>
            <c:ext xmlns:c16="http://schemas.microsoft.com/office/drawing/2014/chart" uri="{C3380CC4-5D6E-409C-BE32-E72D297353CC}">
              <c16:uniqueId val="{00000001-A2A0-4A7F-A4F1-616B55CDDF3C}"/>
            </c:ext>
          </c:extLst>
        </c:ser>
        <c:dLbls>
          <c:showLegendKey val="0"/>
          <c:showVal val="0"/>
          <c:showCatName val="0"/>
          <c:showSerName val="0"/>
          <c:showPercent val="0"/>
          <c:showBubbleSize val="0"/>
        </c:dLbls>
        <c:gapWidth val="90"/>
        <c:overlap val="-27"/>
        <c:axId val="1307463232"/>
        <c:axId val="1307460832"/>
      </c:barChart>
      <c:catAx>
        <c:axId val="130746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07460832"/>
        <c:crosses val="autoZero"/>
        <c:auto val="1"/>
        <c:lblAlgn val="ctr"/>
        <c:lblOffset val="100"/>
        <c:noMultiLvlLbl val="0"/>
      </c:catAx>
      <c:valAx>
        <c:axId val="130746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0746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Percentage of KS4 Pupils Achieving Grades 4 and Above in English and Mathematics GCSEs, 2022/23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'English and maths'!$H$4</c:f>
              <c:strCache>
                <c:ptCount val="1"/>
                <c:pt idx="0">
                  <c:v>Rotherham</c:v>
                </c:pt>
              </c:strCache>
            </c:strRef>
          </c:tx>
          <c:spPr>
            <a:solidFill>
              <a:schemeClr val="accent1"/>
            </a:solidFill>
            <a:ln>
              <a:noFill/>
            </a:ln>
            <a:effectLst/>
          </c:spPr>
          <c:invertIfNegative val="0"/>
          <c:cat>
            <c:strRef>
              <c:f>'English and maths'!$I$3:$M$3</c:f>
              <c:strCache>
                <c:ptCount val="5"/>
                <c:pt idx="0">
                  <c:v>Total</c:v>
                </c:pt>
                <c:pt idx="1">
                  <c:v>Disadvantaged</c:v>
                </c:pt>
                <c:pt idx="2">
                  <c:v>Not Disadvantaged</c:v>
                </c:pt>
                <c:pt idx="3">
                  <c:v>FSM Eligible</c:v>
                </c:pt>
                <c:pt idx="4">
                  <c:v>Not Eligible FSM</c:v>
                </c:pt>
              </c:strCache>
            </c:strRef>
          </c:cat>
          <c:val>
            <c:numRef>
              <c:f>'English and maths'!$I$4:$M$4</c:f>
              <c:numCache>
                <c:formatCode>0%</c:formatCode>
                <c:ptCount val="5"/>
                <c:pt idx="0">
                  <c:v>0.6</c:v>
                </c:pt>
                <c:pt idx="1">
                  <c:v>0.37075180226570548</c:v>
                </c:pt>
                <c:pt idx="2">
                  <c:v>0.6883278145695364</c:v>
                </c:pt>
                <c:pt idx="3">
                  <c:v>0.38323353293413176</c:v>
                </c:pt>
                <c:pt idx="4">
                  <c:v>0.66731974921630099</c:v>
                </c:pt>
              </c:numCache>
            </c:numRef>
          </c:val>
          <c:extLst>
            <c:ext xmlns:c16="http://schemas.microsoft.com/office/drawing/2014/chart" uri="{C3380CC4-5D6E-409C-BE32-E72D297353CC}">
              <c16:uniqueId val="{00000000-BABB-4B66-8351-B805F1C31FA2}"/>
            </c:ext>
          </c:extLst>
        </c:ser>
        <c:ser>
          <c:idx val="1"/>
          <c:order val="1"/>
          <c:tx>
            <c:strRef>
              <c:f>'English and maths'!$H$7</c:f>
              <c:strCache>
                <c:ptCount val="1"/>
                <c:pt idx="0">
                  <c:v>England</c:v>
                </c:pt>
              </c:strCache>
            </c:strRef>
          </c:tx>
          <c:spPr>
            <a:solidFill>
              <a:schemeClr val="accent2"/>
            </a:solidFill>
            <a:ln>
              <a:noFill/>
            </a:ln>
            <a:effectLst/>
          </c:spPr>
          <c:invertIfNegative val="0"/>
          <c:cat>
            <c:strRef>
              <c:f>'English and maths'!$I$3:$M$3</c:f>
              <c:strCache>
                <c:ptCount val="5"/>
                <c:pt idx="0">
                  <c:v>Total</c:v>
                </c:pt>
                <c:pt idx="1">
                  <c:v>Disadvantaged</c:v>
                </c:pt>
                <c:pt idx="2">
                  <c:v>Not Disadvantaged</c:v>
                </c:pt>
                <c:pt idx="3">
                  <c:v>FSM Eligible</c:v>
                </c:pt>
                <c:pt idx="4">
                  <c:v>Not Eligible FSM</c:v>
                </c:pt>
              </c:strCache>
            </c:strRef>
          </c:cat>
          <c:val>
            <c:numRef>
              <c:f>'English and maths'!$I$7:$M$7</c:f>
              <c:numCache>
                <c:formatCode>0%</c:formatCode>
                <c:ptCount val="5"/>
                <c:pt idx="0">
                  <c:v>0.65078740157480308</c:v>
                </c:pt>
                <c:pt idx="1">
                  <c:v>0.45330848252568207</c:v>
                </c:pt>
                <c:pt idx="2">
                  <c:v>0.72999043076181358</c:v>
                </c:pt>
                <c:pt idx="3">
                  <c:v>0.44737028528634898</c:v>
                </c:pt>
                <c:pt idx="4">
                  <c:v>0.71722273501968792</c:v>
                </c:pt>
              </c:numCache>
            </c:numRef>
          </c:val>
          <c:extLst>
            <c:ext xmlns:c16="http://schemas.microsoft.com/office/drawing/2014/chart" uri="{C3380CC4-5D6E-409C-BE32-E72D297353CC}">
              <c16:uniqueId val="{00000001-BABB-4B66-8351-B805F1C31FA2}"/>
            </c:ext>
          </c:extLst>
        </c:ser>
        <c:dLbls>
          <c:showLegendKey val="0"/>
          <c:showVal val="0"/>
          <c:showCatName val="0"/>
          <c:showSerName val="0"/>
          <c:showPercent val="0"/>
          <c:showBubbleSize val="0"/>
        </c:dLbls>
        <c:gapWidth val="90"/>
        <c:overlap val="-27"/>
        <c:axId val="514971503"/>
        <c:axId val="514970063"/>
      </c:barChart>
      <c:catAx>
        <c:axId val="51497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4970063"/>
        <c:crosses val="autoZero"/>
        <c:auto val="1"/>
        <c:lblAlgn val="ctr"/>
        <c:lblOffset val="100"/>
        <c:noMultiLvlLbl val="0"/>
      </c:catAx>
      <c:valAx>
        <c:axId val="514970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497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Percentage of Aged 19 Who Achieved Level 2 English and Maths</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'English and maths'!$I$28</c:f>
              <c:strCache>
                <c:ptCount val="1"/>
                <c:pt idx="0">
                  <c:v>Rotherham</c:v>
                </c:pt>
              </c:strCache>
            </c:strRef>
          </c:tx>
          <c:spPr>
            <a:ln w="28575" cap="rnd">
              <a:solidFill>
                <a:schemeClr val="accent1"/>
              </a:solidFill>
              <a:round/>
            </a:ln>
            <a:effectLst/>
          </c:spPr>
          <c:marker>
            <c:symbol val="none"/>
          </c:marker>
          <c:cat>
            <c:strRef>
              <c:f>'English and maths'!$J$27:$N$27</c:f>
              <c:strCache>
                <c:ptCount val="5"/>
                <c:pt idx="0">
                  <c:v>2017/18</c:v>
                </c:pt>
                <c:pt idx="1">
                  <c:v>2018/19</c:v>
                </c:pt>
                <c:pt idx="2">
                  <c:v>2019/20</c:v>
                </c:pt>
                <c:pt idx="3">
                  <c:v>2020/21</c:v>
                </c:pt>
                <c:pt idx="4">
                  <c:v>2021/22</c:v>
                </c:pt>
              </c:strCache>
            </c:strRef>
          </c:cat>
          <c:val>
            <c:numRef>
              <c:f>'English and maths'!$J$28:$N$28</c:f>
              <c:numCache>
                <c:formatCode>0%</c:formatCode>
                <c:ptCount val="5"/>
                <c:pt idx="0">
                  <c:v>0.68</c:v>
                </c:pt>
                <c:pt idx="1">
                  <c:v>0.7</c:v>
                </c:pt>
                <c:pt idx="2">
                  <c:v>0.67</c:v>
                </c:pt>
                <c:pt idx="3">
                  <c:v>0.67</c:v>
                </c:pt>
                <c:pt idx="4">
                  <c:v>0.68</c:v>
                </c:pt>
              </c:numCache>
            </c:numRef>
          </c:val>
          <c:smooth val="0"/>
          <c:extLst>
            <c:ext xmlns:c16="http://schemas.microsoft.com/office/drawing/2014/chart" uri="{C3380CC4-5D6E-409C-BE32-E72D297353CC}">
              <c16:uniqueId val="{00000000-26D1-4852-BA45-A0E5FEC50E5F}"/>
            </c:ext>
          </c:extLst>
        </c:ser>
        <c:ser>
          <c:idx val="1"/>
          <c:order val="1"/>
          <c:tx>
            <c:strRef>
              <c:f>'English and maths'!$I$29</c:f>
              <c:strCache>
                <c:ptCount val="1"/>
                <c:pt idx="0">
                  <c:v>South Yorkshire</c:v>
                </c:pt>
              </c:strCache>
            </c:strRef>
          </c:tx>
          <c:spPr>
            <a:ln w="28575" cap="rnd">
              <a:solidFill>
                <a:schemeClr val="accent2"/>
              </a:solidFill>
              <a:round/>
            </a:ln>
            <a:effectLst/>
          </c:spPr>
          <c:marker>
            <c:symbol val="none"/>
          </c:marker>
          <c:cat>
            <c:strRef>
              <c:f>'English and maths'!$J$27:$N$27</c:f>
              <c:strCache>
                <c:ptCount val="5"/>
                <c:pt idx="0">
                  <c:v>2017/18</c:v>
                </c:pt>
                <c:pt idx="1">
                  <c:v>2018/19</c:v>
                </c:pt>
                <c:pt idx="2">
                  <c:v>2019/20</c:v>
                </c:pt>
                <c:pt idx="3">
                  <c:v>2020/21</c:v>
                </c:pt>
                <c:pt idx="4">
                  <c:v>2021/22</c:v>
                </c:pt>
              </c:strCache>
            </c:strRef>
          </c:cat>
          <c:val>
            <c:numRef>
              <c:f>'English and maths'!$J$29:$N$29</c:f>
              <c:numCache>
                <c:formatCode>0%</c:formatCode>
                <c:ptCount val="5"/>
                <c:pt idx="0">
                  <c:v>0.65750000000000008</c:v>
                </c:pt>
                <c:pt idx="1">
                  <c:v>0.6725000000000001</c:v>
                </c:pt>
                <c:pt idx="2">
                  <c:v>0.66</c:v>
                </c:pt>
                <c:pt idx="3">
                  <c:v>0.68499999999999994</c:v>
                </c:pt>
                <c:pt idx="4">
                  <c:v>0.7024999999999999</c:v>
                </c:pt>
              </c:numCache>
            </c:numRef>
          </c:val>
          <c:smooth val="0"/>
          <c:extLst>
            <c:ext xmlns:c16="http://schemas.microsoft.com/office/drawing/2014/chart" uri="{C3380CC4-5D6E-409C-BE32-E72D297353CC}">
              <c16:uniqueId val="{00000001-26D1-4852-BA45-A0E5FEC50E5F}"/>
            </c:ext>
          </c:extLst>
        </c:ser>
        <c:ser>
          <c:idx val="2"/>
          <c:order val="2"/>
          <c:tx>
            <c:strRef>
              <c:f>'English and maths'!$I$30</c:f>
              <c:strCache>
                <c:ptCount val="1"/>
                <c:pt idx="0">
                  <c:v>Statistical Neighbours</c:v>
                </c:pt>
              </c:strCache>
            </c:strRef>
          </c:tx>
          <c:spPr>
            <a:ln w="28575" cap="rnd">
              <a:solidFill>
                <a:schemeClr val="accent3"/>
              </a:solidFill>
              <a:round/>
            </a:ln>
            <a:effectLst/>
          </c:spPr>
          <c:marker>
            <c:symbol val="none"/>
          </c:marker>
          <c:cat>
            <c:strRef>
              <c:f>'English and maths'!$J$27:$N$27</c:f>
              <c:strCache>
                <c:ptCount val="5"/>
                <c:pt idx="0">
                  <c:v>2017/18</c:v>
                </c:pt>
                <c:pt idx="1">
                  <c:v>2018/19</c:v>
                </c:pt>
                <c:pt idx="2">
                  <c:v>2019/20</c:v>
                </c:pt>
                <c:pt idx="3">
                  <c:v>2020/21</c:v>
                </c:pt>
                <c:pt idx="4">
                  <c:v>2021/22</c:v>
                </c:pt>
              </c:strCache>
            </c:strRef>
          </c:cat>
          <c:val>
            <c:numRef>
              <c:f>'English and maths'!$J$30:$N$30</c:f>
              <c:numCache>
                <c:formatCode>0%</c:formatCode>
                <c:ptCount val="5"/>
                <c:pt idx="0">
                  <c:v>0.68874999999999997</c:v>
                </c:pt>
                <c:pt idx="1">
                  <c:v>0.70000000000000007</c:v>
                </c:pt>
                <c:pt idx="2">
                  <c:v>0.69124999999999992</c:v>
                </c:pt>
                <c:pt idx="3">
                  <c:v>0.70937500000000009</c:v>
                </c:pt>
                <c:pt idx="4">
                  <c:v>0.73125000000000007</c:v>
                </c:pt>
              </c:numCache>
            </c:numRef>
          </c:val>
          <c:smooth val="0"/>
          <c:extLst>
            <c:ext xmlns:c16="http://schemas.microsoft.com/office/drawing/2014/chart" uri="{C3380CC4-5D6E-409C-BE32-E72D297353CC}">
              <c16:uniqueId val="{00000002-26D1-4852-BA45-A0E5FEC50E5F}"/>
            </c:ext>
          </c:extLst>
        </c:ser>
        <c:ser>
          <c:idx val="3"/>
          <c:order val="3"/>
          <c:tx>
            <c:strRef>
              <c:f>'English and maths'!$I$31</c:f>
              <c:strCache>
                <c:ptCount val="1"/>
                <c:pt idx="0">
                  <c:v>England</c:v>
                </c:pt>
              </c:strCache>
            </c:strRef>
          </c:tx>
          <c:spPr>
            <a:ln w="28575" cap="rnd">
              <a:solidFill>
                <a:schemeClr val="accent4"/>
              </a:solidFill>
              <a:round/>
            </a:ln>
            <a:effectLst/>
          </c:spPr>
          <c:marker>
            <c:symbol val="none"/>
          </c:marker>
          <c:cat>
            <c:strRef>
              <c:f>'English and maths'!$J$27:$N$27</c:f>
              <c:strCache>
                <c:ptCount val="5"/>
                <c:pt idx="0">
                  <c:v>2017/18</c:v>
                </c:pt>
                <c:pt idx="1">
                  <c:v>2018/19</c:v>
                </c:pt>
                <c:pt idx="2">
                  <c:v>2019/20</c:v>
                </c:pt>
                <c:pt idx="3">
                  <c:v>2020/21</c:v>
                </c:pt>
                <c:pt idx="4">
                  <c:v>2021/22</c:v>
                </c:pt>
              </c:strCache>
            </c:strRef>
          </c:cat>
          <c:val>
            <c:numRef>
              <c:f>'English and maths'!$J$31:$N$31</c:f>
              <c:numCache>
                <c:formatCode>0%</c:formatCode>
                <c:ptCount val="5"/>
                <c:pt idx="0">
                  <c:v>0.70459016393442642</c:v>
                </c:pt>
                <c:pt idx="1">
                  <c:v>0.70959677419354872</c:v>
                </c:pt>
                <c:pt idx="2">
                  <c:v>0.70145161290322566</c:v>
                </c:pt>
                <c:pt idx="3">
                  <c:v>0.72666666666666702</c:v>
                </c:pt>
                <c:pt idx="4">
                  <c:v>0.74404761904761951</c:v>
                </c:pt>
              </c:numCache>
            </c:numRef>
          </c:val>
          <c:smooth val="0"/>
          <c:extLst>
            <c:ext xmlns:c16="http://schemas.microsoft.com/office/drawing/2014/chart" uri="{C3380CC4-5D6E-409C-BE32-E72D297353CC}">
              <c16:uniqueId val="{00000003-26D1-4852-BA45-A0E5FEC50E5F}"/>
            </c:ext>
          </c:extLst>
        </c:ser>
        <c:dLbls>
          <c:showLegendKey val="0"/>
          <c:showVal val="0"/>
          <c:showCatName val="0"/>
          <c:showSerName val="0"/>
          <c:showPercent val="0"/>
          <c:showBubbleSize val="0"/>
        </c:dLbls>
        <c:smooth val="0"/>
        <c:axId val="1250818063"/>
        <c:axId val="1250823823"/>
      </c:lineChart>
      <c:catAx>
        <c:axId val="125081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50823823"/>
        <c:crosses val="autoZero"/>
        <c:auto val="1"/>
        <c:lblAlgn val="ctr"/>
        <c:lblOffset val="100"/>
        <c:noMultiLvlLbl val="0"/>
      </c:catAx>
      <c:valAx>
        <c:axId val="1250823823"/>
        <c:scaling>
          <c:orientation val="minMax"/>
          <c:min val="0.6500000000000001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5081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Average Attainment 8 Score (out of 90), 2022/23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cat>
            <c:strRef>
              <c:f>Attainment!$C$2:$C$5</c:f>
              <c:strCache>
                <c:ptCount val="4"/>
                <c:pt idx="0">
                  <c:v>Rotherham</c:v>
                </c:pt>
                <c:pt idx="1">
                  <c:v>South Yorkshire</c:v>
                </c:pt>
                <c:pt idx="2">
                  <c:v>Statistical Neighbours</c:v>
                </c:pt>
                <c:pt idx="3">
                  <c:v>England</c:v>
                </c:pt>
              </c:strCache>
            </c:strRef>
          </c:cat>
          <c:val>
            <c:numRef>
              <c:f>Attainment!$E$2:$E$5</c:f>
              <c:numCache>
                <c:formatCode>General</c:formatCode>
                <c:ptCount val="4"/>
                <c:pt idx="0">
                  <c:v>43</c:v>
                </c:pt>
                <c:pt idx="1">
                  <c:v>43.75</c:v>
                </c:pt>
                <c:pt idx="2">
                  <c:v>44.5</c:v>
                </c:pt>
                <c:pt idx="3">
                  <c:v>46.425196850393704</c:v>
                </c:pt>
              </c:numCache>
            </c:numRef>
          </c:val>
          <c:extLst>
            <c:ext xmlns:c16="http://schemas.microsoft.com/office/drawing/2014/chart" uri="{C3380CC4-5D6E-409C-BE32-E72D297353CC}">
              <c16:uniqueId val="{00000000-CC31-4B8A-A903-3E2788436B45}"/>
            </c:ext>
          </c:extLst>
        </c:ser>
        <c:dLbls>
          <c:showLegendKey val="0"/>
          <c:showVal val="0"/>
          <c:showCatName val="0"/>
          <c:showSerName val="0"/>
          <c:showPercent val="0"/>
          <c:showBubbleSize val="0"/>
        </c:dLbls>
        <c:gapWidth val="90"/>
        <c:overlap val="-27"/>
        <c:axId val="1476465151"/>
        <c:axId val="1476465631"/>
      </c:barChart>
      <c:catAx>
        <c:axId val="147646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76465631"/>
        <c:crosses val="autoZero"/>
        <c:auto val="1"/>
        <c:lblAlgn val="ctr"/>
        <c:lblOffset val="100"/>
        <c:noMultiLvlLbl val="0"/>
      </c:catAx>
      <c:valAx>
        <c:axId val="147646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7646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Average Point Scores at A-Levels, 2022/23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cat>
            <c:strRef>
              <c:f>Attainment!$B$8:$B$11</c:f>
              <c:strCache>
                <c:ptCount val="4"/>
                <c:pt idx="0">
                  <c:v>Rotherham</c:v>
                </c:pt>
                <c:pt idx="1">
                  <c:v>South Yorkshire</c:v>
                </c:pt>
                <c:pt idx="2">
                  <c:v>Statistical Neighbours</c:v>
                </c:pt>
                <c:pt idx="3">
                  <c:v>England</c:v>
                </c:pt>
              </c:strCache>
            </c:strRef>
          </c:cat>
          <c:val>
            <c:numRef>
              <c:f>Attainment!$E$8:$E$11</c:f>
              <c:numCache>
                <c:formatCode>General</c:formatCode>
                <c:ptCount val="4"/>
                <c:pt idx="0">
                  <c:v>31</c:v>
                </c:pt>
                <c:pt idx="1">
                  <c:v>33</c:v>
                </c:pt>
                <c:pt idx="2">
                  <c:v>33.625</c:v>
                </c:pt>
                <c:pt idx="3">
                  <c:v>33.458677685950413</c:v>
                </c:pt>
              </c:numCache>
            </c:numRef>
          </c:val>
          <c:extLst>
            <c:ext xmlns:c16="http://schemas.microsoft.com/office/drawing/2014/chart" uri="{C3380CC4-5D6E-409C-BE32-E72D297353CC}">
              <c16:uniqueId val="{00000000-9D00-45CB-A7DB-30B4C12A5777}"/>
            </c:ext>
          </c:extLst>
        </c:ser>
        <c:dLbls>
          <c:showLegendKey val="0"/>
          <c:showVal val="0"/>
          <c:showCatName val="0"/>
          <c:showSerName val="0"/>
          <c:showPercent val="0"/>
          <c:showBubbleSize val="0"/>
        </c:dLbls>
        <c:gapWidth val="90"/>
        <c:overlap val="-27"/>
        <c:axId val="1476465151"/>
        <c:axId val="1476465631"/>
      </c:barChart>
      <c:catAx>
        <c:axId val="147646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76465631"/>
        <c:crosses val="autoZero"/>
        <c:auto val="1"/>
        <c:lblAlgn val="ctr"/>
        <c:lblOffset val="100"/>
        <c:noMultiLvlLbl val="0"/>
      </c:catAx>
      <c:valAx>
        <c:axId val="147646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7646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4BC-49A5-BDD3-06DF2E8CD4F9}"/>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4BC-49A5-BDD3-06DF2E8CD4F9}"/>
              </c:ext>
            </c:extLst>
          </c:dPt>
          <c:val>
            <c:numRef>
              <c:f>Attainment!$E$14:$F$14</c:f>
              <c:numCache>
                <c:formatCode>0%</c:formatCode>
                <c:ptCount val="2"/>
                <c:pt idx="0">
                  <c:v>0.376</c:v>
                </c:pt>
                <c:pt idx="1">
                  <c:v>0.624</c:v>
                </c:pt>
              </c:numCache>
            </c:numRef>
          </c:val>
          <c:extLst>
            <c:ext xmlns:c16="http://schemas.microsoft.com/office/drawing/2014/chart" uri="{C3380CC4-5D6E-409C-BE32-E72D297353CC}">
              <c16:uniqueId val="{00000004-74BC-49A5-BDD3-06DF2E8CD4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Economic Inactivity by Reason, October 2024</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'Economic Inactivity'!$P$28</c:f>
              <c:strCache>
                <c:ptCount val="1"/>
                <c:pt idx="0">
                  <c:v>Long-term sick</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3F-4E16-80AC-EE1EC35CC3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Inactivity'!$O$29:$O$32</c:f>
              <c:strCache>
                <c:ptCount val="4"/>
                <c:pt idx="0">
                  <c:v>Rotherham</c:v>
                </c:pt>
                <c:pt idx="1">
                  <c:v>South Yorkshire</c:v>
                </c:pt>
                <c:pt idx="2">
                  <c:v>Statistical Neighbours</c:v>
                </c:pt>
                <c:pt idx="3">
                  <c:v>England</c:v>
                </c:pt>
              </c:strCache>
            </c:strRef>
          </c:cat>
          <c:val>
            <c:numRef>
              <c:f>'Economic Inactivity'!$P$29:$P$32</c:f>
              <c:numCache>
                <c:formatCode>0%</c:formatCode>
                <c:ptCount val="4"/>
                <c:pt idx="0">
                  <c:v>0.35152838427947597</c:v>
                </c:pt>
                <c:pt idx="1">
                  <c:v>0.35411140583554379</c:v>
                </c:pt>
                <c:pt idx="2">
                  <c:v>0.32343619683069225</c:v>
                </c:pt>
                <c:pt idx="3">
                  <c:v>0.2516403665744808</c:v>
                </c:pt>
              </c:numCache>
            </c:numRef>
          </c:val>
          <c:extLst>
            <c:ext xmlns:c16="http://schemas.microsoft.com/office/drawing/2014/chart" uri="{C3380CC4-5D6E-409C-BE32-E72D297353CC}">
              <c16:uniqueId val="{00000000-713F-4E16-80AC-EE1EC35CC30E}"/>
            </c:ext>
          </c:extLst>
        </c:ser>
        <c:ser>
          <c:idx val="1"/>
          <c:order val="1"/>
          <c:tx>
            <c:strRef>
              <c:f>'Economic Inactivity'!$Q$28</c:f>
              <c:strCache>
                <c:ptCount val="1"/>
                <c:pt idx="0">
                  <c:v>Student</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13F-4E16-80AC-EE1EC35CC30E}"/>
                </c:ext>
              </c:extLst>
            </c:dLbl>
            <c:dLbl>
              <c:idx val="1"/>
              <c:delete val="1"/>
              <c:extLst>
                <c:ext xmlns:c15="http://schemas.microsoft.com/office/drawing/2012/chart" uri="{CE6537A1-D6FC-4f65-9D91-7224C49458BB}"/>
                <c:ext xmlns:c16="http://schemas.microsoft.com/office/drawing/2014/chart" uri="{C3380CC4-5D6E-409C-BE32-E72D297353CC}">
                  <c16:uniqueId val="{0000000C-713F-4E16-80AC-EE1EC35CC30E}"/>
                </c:ext>
              </c:extLst>
            </c:dLbl>
            <c:dLbl>
              <c:idx val="2"/>
              <c:delete val="1"/>
              <c:extLst>
                <c:ext xmlns:c15="http://schemas.microsoft.com/office/drawing/2012/chart" uri="{CE6537A1-D6FC-4f65-9D91-7224C49458BB}"/>
                <c:ext xmlns:c16="http://schemas.microsoft.com/office/drawing/2014/chart" uri="{C3380CC4-5D6E-409C-BE32-E72D297353CC}">
                  <c16:uniqueId val="{0000000D-713F-4E16-80AC-EE1EC35CC30E}"/>
                </c:ext>
              </c:extLst>
            </c:dLbl>
            <c:dLbl>
              <c:idx val="3"/>
              <c:delete val="1"/>
              <c:extLst>
                <c:ext xmlns:c15="http://schemas.microsoft.com/office/drawing/2012/chart" uri="{CE6537A1-D6FC-4f65-9D91-7224C49458BB}"/>
                <c:ext xmlns:c16="http://schemas.microsoft.com/office/drawing/2014/chart" uri="{C3380CC4-5D6E-409C-BE32-E72D297353CC}">
                  <c16:uniqueId val="{0000000E-713F-4E16-80AC-EE1EC35CC3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Inactivity'!$O$29:$O$32</c:f>
              <c:strCache>
                <c:ptCount val="4"/>
                <c:pt idx="0">
                  <c:v>Rotherham</c:v>
                </c:pt>
                <c:pt idx="1">
                  <c:v>South Yorkshire</c:v>
                </c:pt>
                <c:pt idx="2">
                  <c:v>Statistical Neighbours</c:v>
                </c:pt>
                <c:pt idx="3">
                  <c:v>England</c:v>
                </c:pt>
              </c:strCache>
            </c:strRef>
          </c:cat>
          <c:val>
            <c:numRef>
              <c:f>'Economic Inactivity'!$Q$29:$Q$32</c:f>
              <c:numCache>
                <c:formatCode>0%</c:formatCode>
                <c:ptCount val="4"/>
                <c:pt idx="0">
                  <c:v>0.18558951965065501</c:v>
                </c:pt>
                <c:pt idx="1">
                  <c:v>0.259946949602122</c:v>
                </c:pt>
                <c:pt idx="2">
                  <c:v>0.2140116763969975</c:v>
                </c:pt>
                <c:pt idx="3">
                  <c:v>0.25385011658803752</c:v>
                </c:pt>
              </c:numCache>
            </c:numRef>
          </c:val>
          <c:extLst>
            <c:ext xmlns:c16="http://schemas.microsoft.com/office/drawing/2014/chart" uri="{C3380CC4-5D6E-409C-BE32-E72D297353CC}">
              <c16:uniqueId val="{00000001-713F-4E16-80AC-EE1EC35CC30E}"/>
            </c:ext>
          </c:extLst>
        </c:ser>
        <c:ser>
          <c:idx val="2"/>
          <c:order val="2"/>
          <c:tx>
            <c:strRef>
              <c:f>'Economic Inactivity'!$R$28</c:f>
              <c:strCache>
                <c:ptCount val="1"/>
                <c:pt idx="0">
                  <c:v>Looking after family/home</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13F-4E16-80AC-EE1EC35CC30E}"/>
                </c:ext>
              </c:extLst>
            </c:dLbl>
            <c:dLbl>
              <c:idx val="1"/>
              <c:delete val="1"/>
              <c:extLst>
                <c:ext xmlns:c15="http://schemas.microsoft.com/office/drawing/2012/chart" uri="{CE6537A1-D6FC-4f65-9D91-7224C49458BB}"/>
                <c:ext xmlns:c16="http://schemas.microsoft.com/office/drawing/2014/chart" uri="{C3380CC4-5D6E-409C-BE32-E72D297353CC}">
                  <c16:uniqueId val="{00000012-713F-4E16-80AC-EE1EC35CC30E}"/>
                </c:ext>
              </c:extLst>
            </c:dLbl>
            <c:dLbl>
              <c:idx val="2"/>
              <c:delete val="1"/>
              <c:extLst>
                <c:ext xmlns:c15="http://schemas.microsoft.com/office/drawing/2012/chart" uri="{CE6537A1-D6FC-4f65-9D91-7224C49458BB}"/>
                <c:ext xmlns:c16="http://schemas.microsoft.com/office/drawing/2014/chart" uri="{C3380CC4-5D6E-409C-BE32-E72D297353CC}">
                  <c16:uniqueId val="{00000013-713F-4E16-80AC-EE1EC35CC30E}"/>
                </c:ext>
              </c:extLst>
            </c:dLbl>
            <c:dLbl>
              <c:idx val="3"/>
              <c:delete val="1"/>
              <c:extLst>
                <c:ext xmlns:c15="http://schemas.microsoft.com/office/drawing/2012/chart" uri="{CE6537A1-D6FC-4f65-9D91-7224C49458BB}"/>
                <c:ext xmlns:c16="http://schemas.microsoft.com/office/drawing/2014/chart" uri="{C3380CC4-5D6E-409C-BE32-E72D297353CC}">
                  <c16:uniqueId val="{0000000F-713F-4E16-80AC-EE1EC35CC3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Inactivity'!$O$29:$O$32</c:f>
              <c:strCache>
                <c:ptCount val="4"/>
                <c:pt idx="0">
                  <c:v>Rotherham</c:v>
                </c:pt>
                <c:pt idx="1">
                  <c:v>South Yorkshire</c:v>
                </c:pt>
                <c:pt idx="2">
                  <c:v>Statistical Neighbours</c:v>
                </c:pt>
                <c:pt idx="3">
                  <c:v>England</c:v>
                </c:pt>
              </c:strCache>
            </c:strRef>
          </c:cat>
          <c:val>
            <c:numRef>
              <c:f>'Economic Inactivity'!$R$29:$R$32</c:f>
              <c:numCache>
                <c:formatCode>0%</c:formatCode>
                <c:ptCount val="4"/>
                <c:pt idx="0">
                  <c:v>0.16812227074235808</c:v>
                </c:pt>
                <c:pt idx="1">
                  <c:v>0.17241379310344829</c:v>
                </c:pt>
                <c:pt idx="2">
                  <c:v>0.19966638865721434</c:v>
                </c:pt>
                <c:pt idx="3">
                  <c:v>0.18166043056233394</c:v>
                </c:pt>
              </c:numCache>
            </c:numRef>
          </c:val>
          <c:extLst>
            <c:ext xmlns:c16="http://schemas.microsoft.com/office/drawing/2014/chart" uri="{C3380CC4-5D6E-409C-BE32-E72D297353CC}">
              <c16:uniqueId val="{00000002-713F-4E16-80AC-EE1EC35CC30E}"/>
            </c:ext>
          </c:extLst>
        </c:ser>
        <c:ser>
          <c:idx val="3"/>
          <c:order val="3"/>
          <c:tx>
            <c:strRef>
              <c:f>'Economic Inactivity'!$S$28</c:f>
              <c:strCache>
                <c:ptCount val="1"/>
                <c:pt idx="0">
                  <c:v>Other</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713F-4E16-80AC-EE1EC35CC30E}"/>
                </c:ext>
              </c:extLst>
            </c:dLbl>
            <c:dLbl>
              <c:idx val="1"/>
              <c:delete val="1"/>
              <c:extLst>
                <c:ext xmlns:c15="http://schemas.microsoft.com/office/drawing/2012/chart" uri="{CE6537A1-D6FC-4f65-9D91-7224C49458BB}"/>
                <c:ext xmlns:c16="http://schemas.microsoft.com/office/drawing/2014/chart" uri="{C3380CC4-5D6E-409C-BE32-E72D297353CC}">
                  <c16:uniqueId val="{00000014-713F-4E16-80AC-EE1EC35CC30E}"/>
                </c:ext>
              </c:extLst>
            </c:dLbl>
            <c:dLbl>
              <c:idx val="2"/>
              <c:delete val="1"/>
              <c:extLst>
                <c:ext xmlns:c15="http://schemas.microsoft.com/office/drawing/2012/chart" uri="{CE6537A1-D6FC-4f65-9D91-7224C49458BB}"/>
                <c:ext xmlns:c16="http://schemas.microsoft.com/office/drawing/2014/chart" uri="{C3380CC4-5D6E-409C-BE32-E72D297353CC}">
                  <c16:uniqueId val="{00000015-713F-4E16-80AC-EE1EC35CC30E}"/>
                </c:ext>
              </c:extLst>
            </c:dLbl>
            <c:dLbl>
              <c:idx val="3"/>
              <c:delete val="1"/>
              <c:extLst>
                <c:ext xmlns:c15="http://schemas.microsoft.com/office/drawing/2012/chart" uri="{CE6537A1-D6FC-4f65-9D91-7224C49458BB}"/>
                <c:ext xmlns:c16="http://schemas.microsoft.com/office/drawing/2014/chart" uri="{C3380CC4-5D6E-409C-BE32-E72D297353CC}">
                  <c16:uniqueId val="{00000010-713F-4E16-80AC-EE1EC35CC3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Inactivity'!$O$29:$O$32</c:f>
              <c:strCache>
                <c:ptCount val="4"/>
                <c:pt idx="0">
                  <c:v>Rotherham</c:v>
                </c:pt>
                <c:pt idx="1">
                  <c:v>South Yorkshire</c:v>
                </c:pt>
                <c:pt idx="2">
                  <c:v>Statistical Neighbours</c:v>
                </c:pt>
                <c:pt idx="3">
                  <c:v>England</c:v>
                </c:pt>
              </c:strCache>
            </c:strRef>
          </c:cat>
          <c:val>
            <c:numRef>
              <c:f>'Economic Inactivity'!$S$29:$S$32</c:f>
              <c:numCache>
                <c:formatCode>0%</c:formatCode>
                <c:ptCount val="4"/>
                <c:pt idx="0">
                  <c:v>0.14410480349344978</c:v>
                </c:pt>
                <c:pt idx="1">
                  <c:v>0.10831122900088418</c:v>
                </c:pt>
                <c:pt idx="2">
                  <c:v>0.1097581317764804</c:v>
                </c:pt>
                <c:pt idx="3">
                  <c:v>9.8516891708692586E-2</c:v>
                </c:pt>
              </c:numCache>
            </c:numRef>
          </c:val>
          <c:extLst>
            <c:ext xmlns:c16="http://schemas.microsoft.com/office/drawing/2014/chart" uri="{C3380CC4-5D6E-409C-BE32-E72D297353CC}">
              <c16:uniqueId val="{00000003-713F-4E16-80AC-EE1EC35CC30E}"/>
            </c:ext>
          </c:extLst>
        </c:ser>
        <c:ser>
          <c:idx val="4"/>
          <c:order val="4"/>
          <c:tx>
            <c:strRef>
              <c:f>'Economic Inactivity'!$T$28</c:f>
              <c:strCache>
                <c:ptCount val="1"/>
                <c:pt idx="0">
                  <c:v>Retired</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713F-4E16-80AC-EE1EC35CC30E}"/>
                </c:ext>
              </c:extLst>
            </c:dLbl>
            <c:dLbl>
              <c:idx val="1"/>
              <c:delete val="1"/>
              <c:extLst>
                <c:ext xmlns:c15="http://schemas.microsoft.com/office/drawing/2012/chart" uri="{CE6537A1-D6FC-4f65-9D91-7224C49458BB}"/>
                <c:ext xmlns:c16="http://schemas.microsoft.com/office/drawing/2014/chart" uri="{C3380CC4-5D6E-409C-BE32-E72D297353CC}">
                  <c16:uniqueId val="{0000000B-713F-4E16-80AC-EE1EC35CC30E}"/>
                </c:ext>
              </c:extLst>
            </c:dLbl>
            <c:dLbl>
              <c:idx val="2"/>
              <c:delete val="1"/>
              <c:extLst>
                <c:ext xmlns:c15="http://schemas.microsoft.com/office/drawing/2012/chart" uri="{CE6537A1-D6FC-4f65-9D91-7224C49458BB}"/>
                <c:ext xmlns:c16="http://schemas.microsoft.com/office/drawing/2014/chart" uri="{C3380CC4-5D6E-409C-BE32-E72D297353CC}">
                  <c16:uniqueId val="{00000016-713F-4E16-80AC-EE1EC35CC30E}"/>
                </c:ext>
              </c:extLst>
            </c:dLbl>
            <c:dLbl>
              <c:idx val="3"/>
              <c:delete val="1"/>
              <c:extLst>
                <c:ext xmlns:c15="http://schemas.microsoft.com/office/drawing/2012/chart" uri="{CE6537A1-D6FC-4f65-9D91-7224C49458BB}"/>
                <c:ext xmlns:c16="http://schemas.microsoft.com/office/drawing/2014/chart" uri="{C3380CC4-5D6E-409C-BE32-E72D297353CC}">
                  <c16:uniqueId val="{00000011-713F-4E16-80AC-EE1EC35CC3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 Inactivity'!$O$29:$O$32</c:f>
              <c:strCache>
                <c:ptCount val="4"/>
                <c:pt idx="0">
                  <c:v>Rotherham</c:v>
                </c:pt>
                <c:pt idx="1">
                  <c:v>South Yorkshire</c:v>
                </c:pt>
                <c:pt idx="2">
                  <c:v>Statistical Neighbours</c:v>
                </c:pt>
                <c:pt idx="3">
                  <c:v>England</c:v>
                </c:pt>
              </c:strCache>
            </c:strRef>
          </c:cat>
          <c:val>
            <c:numRef>
              <c:f>'Economic Inactivity'!$T$29:$T$32</c:f>
              <c:numCache>
                <c:formatCode>0%</c:formatCode>
                <c:ptCount val="4"/>
                <c:pt idx="0">
                  <c:v>0.12008733624454149</c:v>
                </c:pt>
                <c:pt idx="1">
                  <c:v>8.5764809902740935E-2</c:v>
                </c:pt>
                <c:pt idx="2">
                  <c:v>0.12693911592994161</c:v>
                </c:pt>
                <c:pt idx="3">
                  <c:v>0.12394935198741934</c:v>
                </c:pt>
              </c:numCache>
            </c:numRef>
          </c:val>
          <c:extLst>
            <c:ext xmlns:c16="http://schemas.microsoft.com/office/drawing/2014/chart" uri="{C3380CC4-5D6E-409C-BE32-E72D297353CC}">
              <c16:uniqueId val="{00000004-713F-4E16-80AC-EE1EC35CC30E}"/>
            </c:ext>
          </c:extLst>
        </c:ser>
        <c:ser>
          <c:idx val="5"/>
          <c:order val="5"/>
          <c:tx>
            <c:strRef>
              <c:f>'Economic Inactivity'!$U$28</c:f>
              <c:strCache>
                <c:ptCount val="1"/>
                <c:pt idx="0">
                  <c:v>Temporary sick</c:v>
                </c:pt>
              </c:strCache>
            </c:strRef>
          </c:tx>
          <c:spPr>
            <a:solidFill>
              <a:schemeClr val="accent6"/>
            </a:solidFill>
            <a:ln>
              <a:noFill/>
            </a:ln>
            <a:effectLst/>
          </c:spPr>
          <c:invertIfNegative val="0"/>
          <c:dLbls>
            <c:delete val="1"/>
          </c:dLbls>
          <c:cat>
            <c:strRef>
              <c:f>'Economic Inactivity'!$O$29:$O$32</c:f>
              <c:strCache>
                <c:ptCount val="4"/>
                <c:pt idx="0">
                  <c:v>Rotherham</c:v>
                </c:pt>
                <c:pt idx="1">
                  <c:v>South Yorkshire</c:v>
                </c:pt>
                <c:pt idx="2">
                  <c:v>Statistical Neighbours</c:v>
                </c:pt>
                <c:pt idx="3">
                  <c:v>England</c:v>
                </c:pt>
              </c:strCache>
            </c:strRef>
          </c:cat>
          <c:val>
            <c:numRef>
              <c:f>'Economic Inactivity'!$U$29:$U$32</c:f>
              <c:numCache>
                <c:formatCode>0%</c:formatCode>
                <c:ptCount val="4"/>
                <c:pt idx="0">
                  <c:v>0</c:v>
                </c:pt>
                <c:pt idx="1">
                  <c:v>0</c:v>
                </c:pt>
                <c:pt idx="2">
                  <c:v>1.2844036697247707E-2</c:v>
                </c:pt>
                <c:pt idx="3">
                  <c:v>5.0837807060354649E-3</c:v>
                </c:pt>
              </c:numCache>
            </c:numRef>
          </c:val>
          <c:extLst>
            <c:ext xmlns:c16="http://schemas.microsoft.com/office/drawing/2014/chart" uri="{C3380CC4-5D6E-409C-BE32-E72D297353CC}">
              <c16:uniqueId val="{00000005-713F-4E16-80AC-EE1EC35CC30E}"/>
            </c:ext>
          </c:extLst>
        </c:ser>
        <c:dLbls>
          <c:dLblPos val="ctr"/>
          <c:showLegendKey val="0"/>
          <c:showVal val="1"/>
          <c:showCatName val="0"/>
          <c:showSerName val="0"/>
          <c:showPercent val="0"/>
          <c:showBubbleSize val="0"/>
        </c:dLbls>
        <c:gapWidth val="90"/>
        <c:overlap val="100"/>
        <c:axId val="1378761088"/>
        <c:axId val="1378744768"/>
      </c:barChart>
      <c:catAx>
        <c:axId val="1378761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78744768"/>
        <c:crosses val="autoZero"/>
        <c:auto val="1"/>
        <c:lblAlgn val="ctr"/>
        <c:lblOffset val="100"/>
        <c:noMultiLvlLbl val="0"/>
      </c:catAx>
      <c:valAx>
        <c:axId val="137874476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378761088"/>
        <c:crosses val="autoZero"/>
        <c:crossBetween val="between"/>
      </c:valAx>
      <c:spPr>
        <a:noFill/>
        <a:ln>
          <a:noFill/>
        </a:ln>
        <a:effectLst/>
      </c:spPr>
    </c:plotArea>
    <c:legend>
      <c:legendPos val="r"/>
      <c:layout>
        <c:manualLayout>
          <c:xMode val="edge"/>
          <c:yMode val="edge"/>
          <c:x val="0.69087117633473993"/>
          <c:y val="0.24829346421447149"/>
          <c:w val="0.30112983141231553"/>
          <c:h val="0.603630168403119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892-4D1B-BD0A-AABBAD0E06CD}"/>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B892-4D1B-BD0A-AABBAD0E06CD}"/>
              </c:ext>
            </c:extLst>
          </c:dPt>
          <c:val>
            <c:numRef>
              <c:f>Attainment!$D$45:$D$46</c:f>
              <c:numCache>
                <c:formatCode>0%</c:formatCode>
                <c:ptCount val="2"/>
                <c:pt idx="0">
                  <c:v>0.91200000000000003</c:v>
                </c:pt>
                <c:pt idx="1">
                  <c:v>8.7999999999999967E-2</c:v>
                </c:pt>
              </c:numCache>
            </c:numRef>
          </c:val>
          <c:extLst>
            <c:ext xmlns:c16="http://schemas.microsoft.com/office/drawing/2014/chart" uri="{C3380CC4-5D6E-409C-BE32-E72D297353CC}">
              <c16:uniqueId val="{00000004-B892-4D1B-BD0A-AABBAD0E06C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AC4-41C7-AEEC-F3495546C03D}"/>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1AC4-41C7-AEEC-F3495546C03D}"/>
              </c:ext>
            </c:extLst>
          </c:dPt>
          <c:val>
            <c:numRef>
              <c:f>Attainment!$H$45:$H$46</c:f>
              <c:numCache>
                <c:formatCode>0%</c:formatCode>
                <c:ptCount val="2"/>
                <c:pt idx="0">
                  <c:v>0.75344769593003702</c:v>
                </c:pt>
                <c:pt idx="1">
                  <c:v>0.24655230406996298</c:v>
                </c:pt>
              </c:numCache>
            </c:numRef>
          </c:val>
          <c:extLst>
            <c:ext xmlns:c16="http://schemas.microsoft.com/office/drawing/2014/chart" uri="{C3380CC4-5D6E-409C-BE32-E72D297353CC}">
              <c16:uniqueId val="{00000004-1AC4-41C7-AEEC-F3495546C03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Proportion of SEN KS4 Pupils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SEND!$H$4</c:f>
              <c:strCache>
                <c:ptCount val="1"/>
                <c:pt idx="0">
                  <c:v>Rotherham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SEND!$I$3:$L$3</c:f>
              <c:strCache>
                <c:ptCount val="4"/>
                <c:pt idx="0">
                  <c:v>2019/20</c:v>
                </c:pt>
                <c:pt idx="1">
                  <c:v>2020/21</c:v>
                </c:pt>
                <c:pt idx="2">
                  <c:v>2021/22</c:v>
                </c:pt>
                <c:pt idx="3">
                  <c:v>2022/23</c:v>
                </c:pt>
              </c:strCache>
            </c:strRef>
          </c:cat>
          <c:val>
            <c:numRef>
              <c:f>SEND!$I$4:$L$4</c:f>
              <c:numCache>
                <c:formatCode>0%</c:formatCode>
                <c:ptCount val="4"/>
                <c:pt idx="0">
                  <c:v>0.16222987785781398</c:v>
                </c:pt>
                <c:pt idx="1">
                  <c:v>0.16826180920037048</c:v>
                </c:pt>
                <c:pt idx="2">
                  <c:v>0.17717358828801913</c:v>
                </c:pt>
                <c:pt idx="3">
                  <c:v>0.20023626698168931</c:v>
                </c:pt>
              </c:numCache>
            </c:numRef>
          </c:val>
          <c:smooth val="0"/>
          <c:extLst>
            <c:ext xmlns:c16="http://schemas.microsoft.com/office/drawing/2014/chart" uri="{C3380CC4-5D6E-409C-BE32-E72D297353CC}">
              <c16:uniqueId val="{00000000-38E1-4259-A7FB-7E79818E9A28}"/>
            </c:ext>
          </c:extLst>
        </c:ser>
        <c:ser>
          <c:idx val="1"/>
          <c:order val="1"/>
          <c:tx>
            <c:strRef>
              <c:f>SEND!$H$5</c:f>
              <c:strCache>
                <c:ptCount val="1"/>
                <c:pt idx="0">
                  <c:v>South Yorkshire</c:v>
                </c:pt>
              </c:strCache>
            </c:strRef>
          </c:tx>
          <c:spPr>
            <a:ln w="28575" cap="rnd">
              <a:solidFill>
                <a:schemeClr val="accent2"/>
              </a:solidFill>
              <a:round/>
            </a:ln>
            <a:effectLst/>
          </c:spPr>
          <c:marker>
            <c:symbol val="none"/>
          </c:marker>
          <c:cat>
            <c:strRef>
              <c:f>SEND!$I$3:$L$3</c:f>
              <c:strCache>
                <c:ptCount val="4"/>
                <c:pt idx="0">
                  <c:v>2019/20</c:v>
                </c:pt>
                <c:pt idx="1">
                  <c:v>2020/21</c:v>
                </c:pt>
                <c:pt idx="2">
                  <c:v>2021/22</c:v>
                </c:pt>
                <c:pt idx="3">
                  <c:v>2022/23</c:v>
                </c:pt>
              </c:strCache>
            </c:strRef>
          </c:cat>
          <c:val>
            <c:numRef>
              <c:f>SEND!$I$5:$L$5</c:f>
              <c:numCache>
                <c:formatCode>0%</c:formatCode>
                <c:ptCount val="4"/>
                <c:pt idx="0">
                  <c:v>0.1517576450414404</c:v>
                </c:pt>
                <c:pt idx="1">
                  <c:v>0.1544652855543113</c:v>
                </c:pt>
                <c:pt idx="2">
                  <c:v>0.15751494742629374</c:v>
                </c:pt>
                <c:pt idx="3">
                  <c:v>0.1652689030883919</c:v>
                </c:pt>
              </c:numCache>
            </c:numRef>
          </c:val>
          <c:smooth val="0"/>
          <c:extLst>
            <c:ext xmlns:c16="http://schemas.microsoft.com/office/drawing/2014/chart" uri="{C3380CC4-5D6E-409C-BE32-E72D297353CC}">
              <c16:uniqueId val="{00000001-38E1-4259-A7FB-7E79818E9A28}"/>
            </c:ext>
          </c:extLst>
        </c:ser>
        <c:ser>
          <c:idx val="2"/>
          <c:order val="2"/>
          <c:tx>
            <c:strRef>
              <c:f>SEND!$H$6</c:f>
              <c:strCache>
                <c:ptCount val="1"/>
                <c:pt idx="0">
                  <c:v>Statistical Neighbours</c:v>
                </c:pt>
              </c:strCache>
            </c:strRef>
          </c:tx>
          <c:spPr>
            <a:ln w="28575" cap="rnd">
              <a:solidFill>
                <a:schemeClr val="accent3"/>
              </a:solidFill>
              <a:round/>
            </a:ln>
            <a:effectLst/>
          </c:spPr>
          <c:marker>
            <c:symbol val="none"/>
          </c:marker>
          <c:cat>
            <c:strRef>
              <c:f>SEND!$I$3:$L$3</c:f>
              <c:strCache>
                <c:ptCount val="4"/>
                <c:pt idx="0">
                  <c:v>2019/20</c:v>
                </c:pt>
                <c:pt idx="1">
                  <c:v>2020/21</c:v>
                </c:pt>
                <c:pt idx="2">
                  <c:v>2021/22</c:v>
                </c:pt>
                <c:pt idx="3">
                  <c:v>2022/23</c:v>
                </c:pt>
              </c:strCache>
            </c:strRef>
          </c:cat>
          <c:val>
            <c:numRef>
              <c:f>SEND!$I$6:$L$6</c:f>
              <c:numCache>
                <c:formatCode>0%</c:formatCode>
                <c:ptCount val="4"/>
                <c:pt idx="0">
                  <c:v>0.14700319719007521</c:v>
                </c:pt>
                <c:pt idx="1">
                  <c:v>0.15236273280999185</c:v>
                </c:pt>
                <c:pt idx="2">
                  <c:v>0.15383952982712967</c:v>
                </c:pt>
                <c:pt idx="3">
                  <c:v>0.15516764824697551</c:v>
                </c:pt>
              </c:numCache>
            </c:numRef>
          </c:val>
          <c:smooth val="0"/>
          <c:extLst>
            <c:ext xmlns:c16="http://schemas.microsoft.com/office/drawing/2014/chart" uri="{C3380CC4-5D6E-409C-BE32-E72D297353CC}">
              <c16:uniqueId val="{00000002-38E1-4259-A7FB-7E79818E9A28}"/>
            </c:ext>
          </c:extLst>
        </c:ser>
        <c:ser>
          <c:idx val="3"/>
          <c:order val="3"/>
          <c:tx>
            <c:strRef>
              <c:f>SEND!$H$7</c:f>
              <c:strCache>
                <c:ptCount val="1"/>
                <c:pt idx="0">
                  <c:v>England</c:v>
                </c:pt>
              </c:strCache>
            </c:strRef>
          </c:tx>
          <c:spPr>
            <a:ln w="28575" cap="rnd">
              <a:solidFill>
                <a:schemeClr val="accent4"/>
              </a:solidFill>
              <a:round/>
            </a:ln>
            <a:effectLst/>
          </c:spPr>
          <c:marker>
            <c:symbol val="none"/>
          </c:marker>
          <c:cat>
            <c:strRef>
              <c:f>SEND!$I$3:$L$3</c:f>
              <c:strCache>
                <c:ptCount val="4"/>
                <c:pt idx="0">
                  <c:v>2019/20</c:v>
                </c:pt>
                <c:pt idx="1">
                  <c:v>2020/21</c:v>
                </c:pt>
                <c:pt idx="2">
                  <c:v>2021/22</c:v>
                </c:pt>
                <c:pt idx="3">
                  <c:v>2022/23</c:v>
                </c:pt>
              </c:strCache>
            </c:strRef>
          </c:cat>
          <c:val>
            <c:numRef>
              <c:f>SEND!$I$7:$L$7</c:f>
              <c:numCache>
                <c:formatCode>0%</c:formatCode>
                <c:ptCount val="4"/>
                <c:pt idx="0">
                  <c:v>0.15066479588427875</c:v>
                </c:pt>
                <c:pt idx="1">
                  <c:v>0.1552026564878759</c:v>
                </c:pt>
                <c:pt idx="2">
                  <c:v>0.16034274667293275</c:v>
                </c:pt>
                <c:pt idx="3">
                  <c:v>0.16767107711391357</c:v>
                </c:pt>
              </c:numCache>
            </c:numRef>
          </c:val>
          <c:smooth val="0"/>
          <c:extLst>
            <c:ext xmlns:c16="http://schemas.microsoft.com/office/drawing/2014/chart" uri="{C3380CC4-5D6E-409C-BE32-E72D297353CC}">
              <c16:uniqueId val="{00000003-38E1-4259-A7FB-7E79818E9A28}"/>
            </c:ext>
          </c:extLst>
        </c:ser>
        <c:dLbls>
          <c:showLegendKey val="0"/>
          <c:showVal val="0"/>
          <c:showCatName val="0"/>
          <c:showSerName val="0"/>
          <c:showPercent val="0"/>
          <c:showBubbleSize val="0"/>
        </c:dLbls>
        <c:smooth val="0"/>
        <c:axId val="860163487"/>
        <c:axId val="860160607"/>
      </c:lineChart>
      <c:catAx>
        <c:axId val="86016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60160607"/>
        <c:crosses val="autoZero"/>
        <c:auto val="1"/>
        <c:lblAlgn val="ctr"/>
        <c:lblOffset val="100"/>
        <c:noMultiLvlLbl val="0"/>
      </c:catAx>
      <c:valAx>
        <c:axId val="860160607"/>
        <c:scaling>
          <c:orientation val="minMax"/>
          <c:min val="0.1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60163487"/>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Pupils Achieving Grades 4 and Above in English and Mathematics GCSEs</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SEND!$H$25</c:f>
              <c:strCache>
                <c:ptCount val="1"/>
                <c:pt idx="0">
                  <c:v>Rotherham</c:v>
                </c:pt>
              </c:strCache>
            </c:strRef>
          </c:tx>
          <c:spPr>
            <a:solidFill>
              <a:schemeClr val="accent1"/>
            </a:solidFill>
            <a:ln>
              <a:noFill/>
            </a:ln>
            <a:effectLst/>
          </c:spPr>
          <c:invertIfNegative val="0"/>
          <c:cat>
            <c:multiLvlStrRef>
              <c:f>SEND!$I$22:$L$23</c:f>
              <c:multiLvlStrCache>
                <c:ptCount val="4"/>
                <c:lvl>
                  <c:pt idx="0">
                    <c:v>2019/20</c:v>
                  </c:pt>
                  <c:pt idx="1">
                    <c:v>2022/23</c:v>
                  </c:pt>
                  <c:pt idx="2">
                    <c:v>2019/20</c:v>
                  </c:pt>
                  <c:pt idx="3">
                    <c:v>2022/23</c:v>
                  </c:pt>
                </c:lvl>
                <c:lvl>
                  <c:pt idx="0">
                    <c:v>No SEN</c:v>
                  </c:pt>
                  <c:pt idx="2">
                    <c:v>SEN</c:v>
                  </c:pt>
                </c:lvl>
              </c:multiLvlStrCache>
            </c:multiLvlStrRef>
          </c:cat>
          <c:val>
            <c:numRef>
              <c:f>SEND!$I$25:$L$25</c:f>
              <c:numCache>
                <c:formatCode>0%</c:formatCode>
                <c:ptCount val="4"/>
                <c:pt idx="0">
                  <c:v>0.76037383177570095</c:v>
                </c:pt>
                <c:pt idx="1">
                  <c:v>0.6875923190546529</c:v>
                </c:pt>
                <c:pt idx="2">
                  <c:v>0.30115830115830117</c:v>
                </c:pt>
                <c:pt idx="3">
                  <c:v>0.2359882005899705</c:v>
                </c:pt>
              </c:numCache>
            </c:numRef>
          </c:val>
          <c:extLst>
            <c:ext xmlns:c16="http://schemas.microsoft.com/office/drawing/2014/chart" uri="{C3380CC4-5D6E-409C-BE32-E72D297353CC}">
              <c16:uniqueId val="{00000000-561B-4B2C-A1E5-1E8F816B9437}"/>
            </c:ext>
          </c:extLst>
        </c:ser>
        <c:ser>
          <c:idx val="3"/>
          <c:order val="1"/>
          <c:tx>
            <c:strRef>
              <c:f>SEND!$H$28</c:f>
              <c:strCache>
                <c:ptCount val="1"/>
                <c:pt idx="0">
                  <c:v>England</c:v>
                </c:pt>
              </c:strCache>
            </c:strRef>
          </c:tx>
          <c:spPr>
            <a:solidFill>
              <a:schemeClr val="accent4"/>
            </a:solidFill>
            <a:ln>
              <a:noFill/>
            </a:ln>
            <a:effectLst/>
          </c:spPr>
          <c:invertIfNegative val="0"/>
          <c:cat>
            <c:multiLvlStrRef>
              <c:f>SEND!$I$22:$L$23</c:f>
              <c:multiLvlStrCache>
                <c:ptCount val="4"/>
                <c:lvl>
                  <c:pt idx="0">
                    <c:v>2019/20</c:v>
                  </c:pt>
                  <c:pt idx="1">
                    <c:v>2022/23</c:v>
                  </c:pt>
                  <c:pt idx="2">
                    <c:v>2019/20</c:v>
                  </c:pt>
                  <c:pt idx="3">
                    <c:v>2022/23</c:v>
                  </c:pt>
                </c:lvl>
                <c:lvl>
                  <c:pt idx="0">
                    <c:v>No SEN</c:v>
                  </c:pt>
                  <c:pt idx="2">
                    <c:v>SEN</c:v>
                  </c:pt>
                </c:lvl>
              </c:multiLvlStrCache>
            </c:multiLvlStrRef>
          </c:cat>
          <c:val>
            <c:numRef>
              <c:f>SEND!$I$28:$L$28</c:f>
              <c:numCache>
                <c:formatCode>0%</c:formatCode>
                <c:ptCount val="4"/>
                <c:pt idx="0">
                  <c:v>0.77219402413330784</c:v>
                </c:pt>
                <c:pt idx="1">
                  <c:v>0.71935680176851569</c:v>
                </c:pt>
                <c:pt idx="2">
                  <c:v>0.32833317265978984</c:v>
                </c:pt>
                <c:pt idx="3">
                  <c:v>0.30365895009401683</c:v>
                </c:pt>
              </c:numCache>
            </c:numRef>
          </c:val>
          <c:extLst>
            <c:ext xmlns:c16="http://schemas.microsoft.com/office/drawing/2014/chart" uri="{C3380CC4-5D6E-409C-BE32-E72D297353CC}">
              <c16:uniqueId val="{00000001-561B-4B2C-A1E5-1E8F816B9437}"/>
            </c:ext>
          </c:extLst>
        </c:ser>
        <c:dLbls>
          <c:showLegendKey val="0"/>
          <c:showVal val="0"/>
          <c:showCatName val="0"/>
          <c:showSerName val="0"/>
          <c:showPercent val="0"/>
          <c:showBubbleSize val="0"/>
        </c:dLbls>
        <c:gapWidth val="90"/>
        <c:overlap val="-27"/>
        <c:axId val="517115951"/>
        <c:axId val="517122191"/>
      </c:barChart>
      <c:catAx>
        <c:axId val="51711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7122191"/>
        <c:crosses val="autoZero"/>
        <c:auto val="1"/>
        <c:lblAlgn val="ctr"/>
        <c:lblOffset val="100"/>
        <c:noMultiLvlLbl val="0"/>
      </c:catAx>
      <c:valAx>
        <c:axId val="517122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711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Ofsted Full Inspection Outcomes of FES Providers, Overall Effectiveness, August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'FE Providers'!$J$2</c:f>
              <c:strCache>
                <c:ptCount val="1"/>
                <c:pt idx="0">
                  <c:v>Outstanding</c:v>
                </c:pt>
              </c:strCache>
            </c:strRef>
          </c:tx>
          <c:spPr>
            <a:solidFill>
              <a:schemeClr val="accent1"/>
            </a:solidFill>
            <a:ln>
              <a:noFill/>
            </a:ln>
            <a:effectLst/>
          </c:spPr>
          <c:invertIfNegative val="0"/>
          <c:cat>
            <c:strRef>
              <c:f>'FE Providers'!$I$3:$I$6</c:f>
              <c:strCache>
                <c:ptCount val="4"/>
                <c:pt idx="0">
                  <c:v>Rotherham</c:v>
                </c:pt>
                <c:pt idx="1">
                  <c:v>South Yorkshire</c:v>
                </c:pt>
                <c:pt idx="2">
                  <c:v>Statistical Neighbours</c:v>
                </c:pt>
                <c:pt idx="3">
                  <c:v>England</c:v>
                </c:pt>
              </c:strCache>
            </c:strRef>
          </c:cat>
          <c:val>
            <c:numRef>
              <c:f>'FE Providers'!$J$3:$J$6</c:f>
              <c:numCache>
                <c:formatCode>General</c:formatCode>
                <c:ptCount val="4"/>
                <c:pt idx="0">
                  <c:v>0</c:v>
                </c:pt>
                <c:pt idx="1">
                  <c:v>3</c:v>
                </c:pt>
                <c:pt idx="2">
                  <c:v>16</c:v>
                </c:pt>
                <c:pt idx="3">
                  <c:v>84</c:v>
                </c:pt>
              </c:numCache>
            </c:numRef>
          </c:val>
          <c:extLst>
            <c:ext xmlns:c16="http://schemas.microsoft.com/office/drawing/2014/chart" uri="{C3380CC4-5D6E-409C-BE32-E72D297353CC}">
              <c16:uniqueId val="{00000000-7222-4EAB-9FCC-C0C78367CC3E}"/>
            </c:ext>
          </c:extLst>
        </c:ser>
        <c:ser>
          <c:idx val="1"/>
          <c:order val="1"/>
          <c:tx>
            <c:strRef>
              <c:f>'FE Providers'!$K$2</c:f>
              <c:strCache>
                <c:ptCount val="1"/>
                <c:pt idx="0">
                  <c:v>Good</c:v>
                </c:pt>
              </c:strCache>
            </c:strRef>
          </c:tx>
          <c:spPr>
            <a:solidFill>
              <a:schemeClr val="accent2"/>
            </a:solidFill>
            <a:ln>
              <a:noFill/>
            </a:ln>
            <a:effectLst/>
          </c:spPr>
          <c:invertIfNegative val="0"/>
          <c:cat>
            <c:strRef>
              <c:f>'FE Providers'!$I$3:$I$6</c:f>
              <c:strCache>
                <c:ptCount val="4"/>
                <c:pt idx="0">
                  <c:v>Rotherham</c:v>
                </c:pt>
                <c:pt idx="1">
                  <c:v>South Yorkshire</c:v>
                </c:pt>
                <c:pt idx="2">
                  <c:v>Statistical Neighbours</c:v>
                </c:pt>
                <c:pt idx="3">
                  <c:v>England</c:v>
                </c:pt>
              </c:strCache>
            </c:strRef>
          </c:cat>
          <c:val>
            <c:numRef>
              <c:f>'FE Providers'!$K$3:$K$6</c:f>
              <c:numCache>
                <c:formatCode>General</c:formatCode>
                <c:ptCount val="4"/>
                <c:pt idx="0">
                  <c:v>9</c:v>
                </c:pt>
                <c:pt idx="1">
                  <c:v>38</c:v>
                </c:pt>
                <c:pt idx="2">
                  <c:v>99</c:v>
                </c:pt>
                <c:pt idx="3">
                  <c:v>696</c:v>
                </c:pt>
              </c:numCache>
            </c:numRef>
          </c:val>
          <c:extLst>
            <c:ext xmlns:c16="http://schemas.microsoft.com/office/drawing/2014/chart" uri="{C3380CC4-5D6E-409C-BE32-E72D297353CC}">
              <c16:uniqueId val="{00000001-7222-4EAB-9FCC-C0C78367CC3E}"/>
            </c:ext>
          </c:extLst>
        </c:ser>
        <c:ser>
          <c:idx val="2"/>
          <c:order val="2"/>
          <c:tx>
            <c:strRef>
              <c:f>'FE Providers'!$L$2</c:f>
              <c:strCache>
                <c:ptCount val="1"/>
                <c:pt idx="0">
                  <c:v>Requires improvement</c:v>
                </c:pt>
              </c:strCache>
            </c:strRef>
          </c:tx>
          <c:spPr>
            <a:solidFill>
              <a:schemeClr val="accent3"/>
            </a:solidFill>
            <a:ln>
              <a:noFill/>
            </a:ln>
            <a:effectLst/>
          </c:spPr>
          <c:invertIfNegative val="0"/>
          <c:cat>
            <c:strRef>
              <c:f>'FE Providers'!$I$3:$I$6</c:f>
              <c:strCache>
                <c:ptCount val="4"/>
                <c:pt idx="0">
                  <c:v>Rotherham</c:v>
                </c:pt>
                <c:pt idx="1">
                  <c:v>South Yorkshire</c:v>
                </c:pt>
                <c:pt idx="2">
                  <c:v>Statistical Neighbours</c:v>
                </c:pt>
                <c:pt idx="3">
                  <c:v>England</c:v>
                </c:pt>
              </c:strCache>
            </c:strRef>
          </c:cat>
          <c:val>
            <c:numRef>
              <c:f>'FE Providers'!$L$3:$L$6</c:f>
              <c:numCache>
                <c:formatCode>General</c:formatCode>
                <c:ptCount val="4"/>
                <c:pt idx="0">
                  <c:v>1</c:v>
                </c:pt>
                <c:pt idx="1">
                  <c:v>6</c:v>
                </c:pt>
                <c:pt idx="2">
                  <c:v>19</c:v>
                </c:pt>
                <c:pt idx="3">
                  <c:v>186</c:v>
                </c:pt>
              </c:numCache>
            </c:numRef>
          </c:val>
          <c:extLst>
            <c:ext xmlns:c16="http://schemas.microsoft.com/office/drawing/2014/chart" uri="{C3380CC4-5D6E-409C-BE32-E72D297353CC}">
              <c16:uniqueId val="{00000002-7222-4EAB-9FCC-C0C78367CC3E}"/>
            </c:ext>
          </c:extLst>
        </c:ser>
        <c:ser>
          <c:idx val="3"/>
          <c:order val="3"/>
          <c:tx>
            <c:strRef>
              <c:f>'FE Providers'!$M$2</c:f>
              <c:strCache>
                <c:ptCount val="1"/>
                <c:pt idx="0">
                  <c:v>Inadequate</c:v>
                </c:pt>
              </c:strCache>
            </c:strRef>
          </c:tx>
          <c:spPr>
            <a:solidFill>
              <a:schemeClr val="accent4"/>
            </a:solidFill>
            <a:ln>
              <a:noFill/>
            </a:ln>
            <a:effectLst/>
          </c:spPr>
          <c:invertIfNegative val="0"/>
          <c:cat>
            <c:strRef>
              <c:f>'FE Providers'!$I$3:$I$6</c:f>
              <c:strCache>
                <c:ptCount val="4"/>
                <c:pt idx="0">
                  <c:v>Rotherham</c:v>
                </c:pt>
                <c:pt idx="1">
                  <c:v>South Yorkshire</c:v>
                </c:pt>
                <c:pt idx="2">
                  <c:v>Statistical Neighbours</c:v>
                </c:pt>
                <c:pt idx="3">
                  <c:v>England</c:v>
                </c:pt>
              </c:strCache>
            </c:strRef>
          </c:cat>
          <c:val>
            <c:numRef>
              <c:f>'FE Providers'!$M$3:$M$6</c:f>
              <c:numCache>
                <c:formatCode>General</c:formatCode>
                <c:ptCount val="4"/>
                <c:pt idx="0">
                  <c:v>0</c:v>
                </c:pt>
                <c:pt idx="1">
                  <c:v>1</c:v>
                </c:pt>
                <c:pt idx="2">
                  <c:v>6</c:v>
                </c:pt>
                <c:pt idx="3">
                  <c:v>44</c:v>
                </c:pt>
              </c:numCache>
            </c:numRef>
          </c:val>
          <c:extLst>
            <c:ext xmlns:c16="http://schemas.microsoft.com/office/drawing/2014/chart" uri="{C3380CC4-5D6E-409C-BE32-E72D297353CC}">
              <c16:uniqueId val="{00000003-7222-4EAB-9FCC-C0C78367CC3E}"/>
            </c:ext>
          </c:extLst>
        </c:ser>
        <c:dLbls>
          <c:showLegendKey val="0"/>
          <c:showVal val="0"/>
          <c:showCatName val="0"/>
          <c:showSerName val="0"/>
          <c:showPercent val="0"/>
          <c:showBubbleSize val="0"/>
        </c:dLbls>
        <c:gapWidth val="90"/>
        <c:overlap val="100"/>
        <c:axId val="1429071711"/>
        <c:axId val="1429072191"/>
      </c:barChart>
      <c:catAx>
        <c:axId val="14290717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29072191"/>
        <c:crosses val="autoZero"/>
        <c:auto val="1"/>
        <c:lblAlgn val="ctr"/>
        <c:lblOffset val="100"/>
        <c:noMultiLvlLbl val="0"/>
      </c:catAx>
      <c:valAx>
        <c:axId val="142907219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907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Working Age Population Index (2018=100)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Population!$G$8</c:f>
              <c:strCache>
                <c:ptCount val="1"/>
                <c:pt idx="0">
                  <c:v>Rotherham</c:v>
                </c:pt>
              </c:strCache>
            </c:strRef>
          </c:tx>
          <c:spPr>
            <a:ln w="28575" cap="rnd">
              <a:solidFill>
                <a:schemeClr val="accent1"/>
              </a:solidFill>
              <a:round/>
            </a:ln>
            <a:effectLst/>
          </c:spPr>
          <c:marker>
            <c:symbol val="none"/>
          </c:marker>
          <c:cat>
            <c:numRef>
              <c:f>Population!$H$2:$L$2</c:f>
              <c:numCache>
                <c:formatCode>General</c:formatCode>
                <c:ptCount val="5"/>
                <c:pt idx="0">
                  <c:v>2018</c:v>
                </c:pt>
                <c:pt idx="1">
                  <c:v>2019</c:v>
                </c:pt>
                <c:pt idx="2">
                  <c:v>2020</c:v>
                </c:pt>
                <c:pt idx="3">
                  <c:v>2021</c:v>
                </c:pt>
                <c:pt idx="4">
                  <c:v>2022</c:v>
                </c:pt>
              </c:numCache>
            </c:numRef>
          </c:cat>
          <c:val>
            <c:numRef>
              <c:f>Population!$H$8:$L$8</c:f>
              <c:numCache>
                <c:formatCode>0.0</c:formatCode>
                <c:ptCount val="5"/>
                <c:pt idx="0">
                  <c:v>100</c:v>
                </c:pt>
                <c:pt idx="1">
                  <c:v>100.06134969325153</c:v>
                </c:pt>
                <c:pt idx="2">
                  <c:v>100</c:v>
                </c:pt>
                <c:pt idx="3">
                  <c:v>100.24539877300613</c:v>
                </c:pt>
                <c:pt idx="4">
                  <c:v>100.92024539877301</c:v>
                </c:pt>
              </c:numCache>
            </c:numRef>
          </c:val>
          <c:smooth val="0"/>
          <c:extLst>
            <c:ext xmlns:c16="http://schemas.microsoft.com/office/drawing/2014/chart" uri="{C3380CC4-5D6E-409C-BE32-E72D297353CC}">
              <c16:uniqueId val="{00000000-8366-42E0-A75C-FCF595924899}"/>
            </c:ext>
          </c:extLst>
        </c:ser>
        <c:ser>
          <c:idx val="1"/>
          <c:order val="1"/>
          <c:tx>
            <c:strRef>
              <c:f>Population!$G$9</c:f>
              <c:strCache>
                <c:ptCount val="1"/>
                <c:pt idx="0">
                  <c:v>South Yorkshire</c:v>
                </c:pt>
              </c:strCache>
            </c:strRef>
          </c:tx>
          <c:spPr>
            <a:ln w="28575" cap="rnd">
              <a:solidFill>
                <a:schemeClr val="accent2"/>
              </a:solidFill>
              <a:round/>
            </a:ln>
            <a:effectLst/>
          </c:spPr>
          <c:marker>
            <c:symbol val="none"/>
          </c:marker>
          <c:cat>
            <c:numRef>
              <c:f>Population!$H$2:$L$2</c:f>
              <c:numCache>
                <c:formatCode>General</c:formatCode>
                <c:ptCount val="5"/>
                <c:pt idx="0">
                  <c:v>2018</c:v>
                </c:pt>
                <c:pt idx="1">
                  <c:v>2019</c:v>
                </c:pt>
                <c:pt idx="2">
                  <c:v>2020</c:v>
                </c:pt>
                <c:pt idx="3">
                  <c:v>2021</c:v>
                </c:pt>
                <c:pt idx="4">
                  <c:v>2022</c:v>
                </c:pt>
              </c:numCache>
            </c:numRef>
          </c:cat>
          <c:val>
            <c:numRef>
              <c:f>Population!$H$9:$L$9</c:f>
              <c:numCache>
                <c:formatCode>0.0</c:formatCode>
                <c:ptCount val="5"/>
                <c:pt idx="0">
                  <c:v>100</c:v>
                </c:pt>
                <c:pt idx="1">
                  <c:v>99.873344847438105</c:v>
                </c:pt>
                <c:pt idx="2">
                  <c:v>99.666090961427756</c:v>
                </c:pt>
                <c:pt idx="3">
                  <c:v>99.78123200921128</c:v>
                </c:pt>
                <c:pt idx="4">
                  <c:v>101.07081174438687</c:v>
                </c:pt>
              </c:numCache>
            </c:numRef>
          </c:val>
          <c:smooth val="0"/>
          <c:extLst>
            <c:ext xmlns:c16="http://schemas.microsoft.com/office/drawing/2014/chart" uri="{C3380CC4-5D6E-409C-BE32-E72D297353CC}">
              <c16:uniqueId val="{00000001-8366-42E0-A75C-FCF595924899}"/>
            </c:ext>
          </c:extLst>
        </c:ser>
        <c:ser>
          <c:idx val="2"/>
          <c:order val="2"/>
          <c:tx>
            <c:strRef>
              <c:f>Population!$G$10</c:f>
              <c:strCache>
                <c:ptCount val="1"/>
                <c:pt idx="0">
                  <c:v>Statistical Neighbours</c:v>
                </c:pt>
              </c:strCache>
            </c:strRef>
          </c:tx>
          <c:spPr>
            <a:ln w="28575" cap="rnd">
              <a:solidFill>
                <a:schemeClr val="accent3"/>
              </a:solidFill>
              <a:round/>
            </a:ln>
            <a:effectLst/>
          </c:spPr>
          <c:marker>
            <c:symbol val="none"/>
          </c:marker>
          <c:cat>
            <c:numRef>
              <c:f>Population!$H$2:$L$2</c:f>
              <c:numCache>
                <c:formatCode>General</c:formatCode>
                <c:ptCount val="5"/>
                <c:pt idx="0">
                  <c:v>2018</c:v>
                </c:pt>
                <c:pt idx="1">
                  <c:v>2019</c:v>
                </c:pt>
                <c:pt idx="2">
                  <c:v>2020</c:v>
                </c:pt>
                <c:pt idx="3">
                  <c:v>2021</c:v>
                </c:pt>
                <c:pt idx="4">
                  <c:v>2022</c:v>
                </c:pt>
              </c:numCache>
            </c:numRef>
          </c:cat>
          <c:val>
            <c:numRef>
              <c:f>Population!$H$10:$L$10</c:f>
              <c:numCache>
                <c:formatCode>0.0</c:formatCode>
                <c:ptCount val="5"/>
                <c:pt idx="0">
                  <c:v>100</c:v>
                </c:pt>
                <c:pt idx="1">
                  <c:v>100.23121387283237</c:v>
                </c:pt>
                <c:pt idx="2">
                  <c:v>100.37472593183178</c:v>
                </c:pt>
                <c:pt idx="3">
                  <c:v>100.76141120191349</c:v>
                </c:pt>
                <c:pt idx="4">
                  <c:v>101.47099860474387</c:v>
                </c:pt>
              </c:numCache>
            </c:numRef>
          </c:val>
          <c:smooth val="0"/>
          <c:extLst>
            <c:ext xmlns:c16="http://schemas.microsoft.com/office/drawing/2014/chart" uri="{C3380CC4-5D6E-409C-BE32-E72D297353CC}">
              <c16:uniqueId val="{00000002-8366-42E0-A75C-FCF595924899}"/>
            </c:ext>
          </c:extLst>
        </c:ser>
        <c:ser>
          <c:idx val="3"/>
          <c:order val="3"/>
          <c:tx>
            <c:strRef>
              <c:f>Population!$G$11</c:f>
              <c:strCache>
                <c:ptCount val="1"/>
                <c:pt idx="0">
                  <c:v>England</c:v>
                </c:pt>
              </c:strCache>
            </c:strRef>
          </c:tx>
          <c:spPr>
            <a:ln w="28575" cap="rnd">
              <a:solidFill>
                <a:schemeClr val="accent4"/>
              </a:solidFill>
              <a:round/>
            </a:ln>
            <a:effectLst/>
          </c:spPr>
          <c:marker>
            <c:symbol val="none"/>
          </c:marker>
          <c:cat>
            <c:numRef>
              <c:f>Population!$H$2:$L$2</c:f>
              <c:numCache>
                <c:formatCode>General</c:formatCode>
                <c:ptCount val="5"/>
                <c:pt idx="0">
                  <c:v>2018</c:v>
                </c:pt>
                <c:pt idx="1">
                  <c:v>2019</c:v>
                </c:pt>
                <c:pt idx="2">
                  <c:v>2020</c:v>
                </c:pt>
                <c:pt idx="3">
                  <c:v>2021</c:v>
                </c:pt>
                <c:pt idx="4">
                  <c:v>2022</c:v>
                </c:pt>
              </c:numCache>
            </c:numRef>
          </c:cat>
          <c:val>
            <c:numRef>
              <c:f>Population!$H$11:$L$11</c:f>
              <c:numCache>
                <c:formatCode>0.0</c:formatCode>
                <c:ptCount val="5"/>
                <c:pt idx="0">
                  <c:v>100</c:v>
                </c:pt>
                <c:pt idx="1">
                  <c:v>100.36949616477716</c:v>
                </c:pt>
                <c:pt idx="2">
                  <c:v>100.50522366702275</c:v>
                </c:pt>
                <c:pt idx="3">
                  <c:v>100.92515719171581</c:v>
                </c:pt>
                <c:pt idx="4">
                  <c:v>101.72988810273354</c:v>
                </c:pt>
              </c:numCache>
            </c:numRef>
          </c:val>
          <c:smooth val="0"/>
          <c:extLst>
            <c:ext xmlns:c16="http://schemas.microsoft.com/office/drawing/2014/chart" uri="{C3380CC4-5D6E-409C-BE32-E72D297353CC}">
              <c16:uniqueId val="{00000003-8366-42E0-A75C-FCF595924899}"/>
            </c:ext>
          </c:extLst>
        </c:ser>
        <c:dLbls>
          <c:showLegendKey val="0"/>
          <c:showVal val="0"/>
          <c:showCatName val="0"/>
          <c:showSerName val="0"/>
          <c:showPercent val="0"/>
          <c:showBubbleSize val="0"/>
        </c:dLbls>
        <c:smooth val="0"/>
        <c:axId val="1839950895"/>
        <c:axId val="1839946095"/>
      </c:lineChart>
      <c:catAx>
        <c:axId val="183995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39946095"/>
        <c:crosses val="autoZero"/>
        <c:auto val="1"/>
        <c:lblAlgn val="ctr"/>
        <c:lblOffset val="100"/>
        <c:noMultiLvlLbl val="0"/>
      </c:catAx>
      <c:valAx>
        <c:axId val="1839946095"/>
        <c:scaling>
          <c:orientation val="minMax"/>
          <c:min val="9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39950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2D-4EB6-8F96-5D99EBCAF63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A2D-4EB6-8F96-5D99EBCAF637}"/>
              </c:ext>
            </c:extLst>
          </c:dPt>
          <c:val>
            <c:numRef>
              <c:f>Population!$L$14:$M$14</c:f>
              <c:numCache>
                <c:formatCode>0%</c:formatCode>
                <c:ptCount val="2"/>
                <c:pt idx="0">
                  <c:v>0.6128912071535022</c:v>
                </c:pt>
                <c:pt idx="1">
                  <c:v>0.3871087928464978</c:v>
                </c:pt>
              </c:numCache>
            </c:numRef>
          </c:val>
          <c:extLst>
            <c:ext xmlns:c16="http://schemas.microsoft.com/office/drawing/2014/chart" uri="{C3380CC4-5D6E-409C-BE32-E72D297353CC}">
              <c16:uniqueId val="{00000004-BA2D-4EB6-8F96-5D99EBCAF6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E33-4409-91F9-0D26D48F804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E33-4409-91F9-0D26D48F804C}"/>
              </c:ext>
            </c:extLst>
          </c:dPt>
          <c:val>
            <c:numRef>
              <c:f>Population!$L$17:$M$17</c:f>
              <c:numCache>
                <c:formatCode>0%</c:formatCode>
                <c:ptCount val="2"/>
                <c:pt idx="0">
                  <c:v>0.62867929682506607</c:v>
                </c:pt>
                <c:pt idx="1">
                  <c:v>0.37132070317493393</c:v>
                </c:pt>
              </c:numCache>
            </c:numRef>
          </c:val>
          <c:extLst>
            <c:ext xmlns:c16="http://schemas.microsoft.com/office/drawing/2014/chart" uri="{C3380CC4-5D6E-409C-BE32-E72D297353CC}">
              <c16:uniqueId val="{00000004-4E33-4409-91F9-0D26D48F80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Business Base Index (2020=100)</a:t>
            </a:r>
          </a:p>
        </c:rich>
      </c:tx>
      <c:layout>
        <c:manualLayout>
          <c:xMode val="edge"/>
          <c:yMode val="edge"/>
          <c:x val="0.25945608129126912"/>
          <c:y val="2.173913043478260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Business!$B$4</c:f>
              <c:strCache>
                <c:ptCount val="1"/>
                <c:pt idx="0">
                  <c:v>Rotherham</c:v>
                </c:pt>
              </c:strCache>
            </c:strRef>
          </c:tx>
          <c:spPr>
            <a:ln w="28575" cap="rnd">
              <a:solidFill>
                <a:schemeClr val="accent1"/>
              </a:solidFill>
              <a:round/>
            </a:ln>
            <a:effectLst/>
          </c:spPr>
          <c:marker>
            <c:symbol val="none"/>
          </c:marker>
          <c:cat>
            <c:numRef>
              <c:f>Business!$C$2:$G$2</c:f>
              <c:numCache>
                <c:formatCode>General</c:formatCode>
                <c:ptCount val="5"/>
                <c:pt idx="0">
                  <c:v>2020</c:v>
                </c:pt>
                <c:pt idx="1">
                  <c:v>2021</c:v>
                </c:pt>
                <c:pt idx="2">
                  <c:v>2022</c:v>
                </c:pt>
                <c:pt idx="3">
                  <c:v>2023</c:v>
                </c:pt>
                <c:pt idx="4">
                  <c:v>2024</c:v>
                </c:pt>
              </c:numCache>
            </c:numRef>
          </c:cat>
          <c:val>
            <c:numRef>
              <c:f>Business!$C$4:$G$4</c:f>
              <c:numCache>
                <c:formatCode>0</c:formatCode>
                <c:ptCount val="5"/>
                <c:pt idx="0" formatCode="General">
                  <c:v>100</c:v>
                </c:pt>
                <c:pt idx="1">
                  <c:v>103.29744279946165</c:v>
                </c:pt>
                <c:pt idx="2">
                  <c:v>103.43203230148049</c:v>
                </c:pt>
                <c:pt idx="3">
                  <c:v>102.35531628532975</c:v>
                </c:pt>
                <c:pt idx="4">
                  <c:v>100.87483176312247</c:v>
                </c:pt>
              </c:numCache>
            </c:numRef>
          </c:val>
          <c:smooth val="0"/>
          <c:extLst>
            <c:ext xmlns:c16="http://schemas.microsoft.com/office/drawing/2014/chart" uri="{C3380CC4-5D6E-409C-BE32-E72D297353CC}">
              <c16:uniqueId val="{00000000-1CCE-4130-B260-B39E60207329}"/>
            </c:ext>
          </c:extLst>
        </c:ser>
        <c:ser>
          <c:idx val="1"/>
          <c:order val="1"/>
          <c:tx>
            <c:strRef>
              <c:f>Business!$B$6</c:f>
              <c:strCache>
                <c:ptCount val="1"/>
                <c:pt idx="0">
                  <c:v>England</c:v>
                </c:pt>
              </c:strCache>
            </c:strRef>
          </c:tx>
          <c:spPr>
            <a:ln w="28575" cap="rnd">
              <a:solidFill>
                <a:schemeClr val="accent2"/>
              </a:solidFill>
              <a:round/>
            </a:ln>
            <a:effectLst/>
          </c:spPr>
          <c:marker>
            <c:symbol val="none"/>
          </c:marker>
          <c:val>
            <c:numRef>
              <c:f>Business!$C$6:$G$6</c:f>
              <c:numCache>
                <c:formatCode>0</c:formatCode>
                <c:ptCount val="5"/>
                <c:pt idx="0" formatCode="General">
                  <c:v>100</c:v>
                </c:pt>
                <c:pt idx="1">
                  <c:v>100.62715132352142</c:v>
                </c:pt>
                <c:pt idx="2">
                  <c:v>100.71393618489567</c:v>
                </c:pt>
                <c:pt idx="3">
                  <c:v>99.128178103447553</c:v>
                </c:pt>
                <c:pt idx="4">
                  <c:v>99.053940450946683</c:v>
                </c:pt>
              </c:numCache>
            </c:numRef>
          </c:val>
          <c:smooth val="0"/>
          <c:extLst>
            <c:ext xmlns:c16="http://schemas.microsoft.com/office/drawing/2014/chart" uri="{C3380CC4-5D6E-409C-BE32-E72D297353CC}">
              <c16:uniqueId val="{00000001-1CCE-4130-B260-B39E60207329}"/>
            </c:ext>
          </c:extLst>
        </c:ser>
        <c:dLbls>
          <c:showLegendKey val="0"/>
          <c:showVal val="0"/>
          <c:showCatName val="0"/>
          <c:showSerName val="0"/>
          <c:showPercent val="0"/>
          <c:showBubbleSize val="0"/>
        </c:dLbls>
        <c:smooth val="0"/>
        <c:axId val="1426620863"/>
        <c:axId val="1426620383"/>
      </c:lineChart>
      <c:catAx>
        <c:axId val="142662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26620383"/>
        <c:crosses val="autoZero"/>
        <c:auto val="1"/>
        <c:lblAlgn val="ctr"/>
        <c:lblOffset val="100"/>
        <c:noMultiLvlLbl val="0"/>
      </c:catAx>
      <c:valAx>
        <c:axId val="1426620383"/>
        <c:scaling>
          <c:orientation val="minMax"/>
          <c:max val="106"/>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26620863"/>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Business Base per 10,000 Population, 2022</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dLbls>
            <c:delete val="1"/>
          </c:dLbls>
          <c:cat>
            <c:strRef>
              <c:f>Business!$C$15:$C$18</c:f>
              <c:strCache>
                <c:ptCount val="4"/>
                <c:pt idx="0">
                  <c:v>Rotherham</c:v>
                </c:pt>
                <c:pt idx="1">
                  <c:v>South Yorkshire</c:v>
                </c:pt>
                <c:pt idx="2">
                  <c:v>Statistical Neighbours</c:v>
                </c:pt>
                <c:pt idx="3">
                  <c:v>England</c:v>
                </c:pt>
              </c:strCache>
            </c:strRef>
          </c:cat>
          <c:val>
            <c:numRef>
              <c:f>Business!$E$15:$E$18</c:f>
              <c:numCache>
                <c:formatCode>General</c:formatCode>
                <c:ptCount val="4"/>
                <c:pt idx="0">
                  <c:v>286.37545928139696</c:v>
                </c:pt>
                <c:pt idx="1">
                  <c:v>296.99627542462673</c:v>
                </c:pt>
                <c:pt idx="2">
                  <c:v>314.84662689801354</c:v>
                </c:pt>
                <c:pt idx="3">
                  <c:v>421.671666281596</c:v>
                </c:pt>
              </c:numCache>
            </c:numRef>
          </c:val>
          <c:extLst>
            <c:ext xmlns:c16="http://schemas.microsoft.com/office/drawing/2014/chart" uri="{C3380CC4-5D6E-409C-BE32-E72D297353CC}">
              <c16:uniqueId val="{00000000-5416-4CC2-9335-9DA07D23859B}"/>
            </c:ext>
          </c:extLst>
        </c:ser>
        <c:dLbls>
          <c:dLblPos val="outEnd"/>
          <c:showLegendKey val="0"/>
          <c:showVal val="1"/>
          <c:showCatName val="0"/>
          <c:showSerName val="0"/>
          <c:showPercent val="0"/>
          <c:showBubbleSize val="0"/>
        </c:dLbls>
        <c:gapWidth val="90"/>
        <c:axId val="597420527"/>
        <c:axId val="597425327"/>
      </c:barChart>
      <c:catAx>
        <c:axId val="597420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7425327"/>
        <c:crosses val="autoZero"/>
        <c:auto val="1"/>
        <c:lblAlgn val="ctr"/>
        <c:lblOffset val="100"/>
        <c:noMultiLvlLbl val="0"/>
      </c:catAx>
      <c:valAx>
        <c:axId val="59742532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742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Economic Inactivity, Rotherham</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'Economic Inactivity'!$J$73</c:f>
              <c:strCache>
                <c:ptCount val="1"/>
                <c:pt idx="0">
                  <c:v>Jun-24</c:v>
                </c:pt>
              </c:strCache>
            </c:strRef>
          </c:tx>
          <c:spPr>
            <a:solidFill>
              <a:schemeClr val="accent1"/>
            </a:solidFill>
            <a:ln>
              <a:noFill/>
            </a:ln>
            <a:effectLst/>
          </c:spPr>
          <c:invertIfNegative val="0"/>
          <c:cat>
            <c:strRef>
              <c:f>'Economic Inactivity'!$I$74:$I$80</c:f>
              <c:strCache>
                <c:ptCount val="7"/>
                <c:pt idx="0">
                  <c:v>Total</c:v>
                </c:pt>
                <c:pt idx="1">
                  <c:v>Male</c:v>
                </c:pt>
                <c:pt idx="2">
                  <c:v>Female</c:v>
                </c:pt>
                <c:pt idx="3">
                  <c:v>Aged 25-49</c:v>
                </c:pt>
                <c:pt idx="4">
                  <c:v>Aged 50-64</c:v>
                </c:pt>
                <c:pt idx="5">
                  <c:v>White</c:v>
                </c:pt>
                <c:pt idx="6">
                  <c:v>Ethnic Minorities</c:v>
                </c:pt>
              </c:strCache>
            </c:strRef>
          </c:cat>
          <c:val>
            <c:numRef>
              <c:f>'Economic Inactivity'!$J$74:$J$80</c:f>
              <c:numCache>
                <c:formatCode>0%</c:formatCode>
                <c:ptCount val="7"/>
                <c:pt idx="0">
                  <c:v>0.31</c:v>
                </c:pt>
                <c:pt idx="1">
                  <c:v>0.29399999999999998</c:v>
                </c:pt>
                <c:pt idx="2">
                  <c:v>0.32700000000000001</c:v>
                </c:pt>
                <c:pt idx="3">
                  <c:v>0.22</c:v>
                </c:pt>
                <c:pt idx="4">
                  <c:v>0.32200000000000001</c:v>
                </c:pt>
                <c:pt idx="5">
                  <c:v>0.29399999999999998</c:v>
                </c:pt>
                <c:pt idx="6">
                  <c:v>0.44799999999999995</c:v>
                </c:pt>
              </c:numCache>
            </c:numRef>
          </c:val>
          <c:extLst>
            <c:ext xmlns:c16="http://schemas.microsoft.com/office/drawing/2014/chart" uri="{C3380CC4-5D6E-409C-BE32-E72D297353CC}">
              <c16:uniqueId val="{00000000-B4F5-4897-9FC5-6FE98DB51003}"/>
            </c:ext>
          </c:extLst>
        </c:ser>
        <c:ser>
          <c:idx val="1"/>
          <c:order val="1"/>
          <c:tx>
            <c:strRef>
              <c:f>'Economic Inactivity'!$K$73</c:f>
              <c:strCache>
                <c:ptCount val="1"/>
                <c:pt idx="0">
                  <c:v>Sep-24</c:v>
                </c:pt>
              </c:strCache>
            </c:strRef>
          </c:tx>
          <c:spPr>
            <a:solidFill>
              <a:schemeClr val="accent2"/>
            </a:solidFill>
            <a:ln>
              <a:noFill/>
            </a:ln>
            <a:effectLst/>
          </c:spPr>
          <c:invertIfNegative val="0"/>
          <c:cat>
            <c:strRef>
              <c:f>'Economic Inactivity'!$I$74:$I$80</c:f>
              <c:strCache>
                <c:ptCount val="7"/>
                <c:pt idx="0">
                  <c:v>Total</c:v>
                </c:pt>
                <c:pt idx="1">
                  <c:v>Male</c:v>
                </c:pt>
                <c:pt idx="2">
                  <c:v>Female</c:v>
                </c:pt>
                <c:pt idx="3">
                  <c:v>Aged 25-49</c:v>
                </c:pt>
                <c:pt idx="4">
                  <c:v>Aged 50-64</c:v>
                </c:pt>
                <c:pt idx="5">
                  <c:v>White</c:v>
                </c:pt>
                <c:pt idx="6">
                  <c:v>Ethnic Minorities</c:v>
                </c:pt>
              </c:strCache>
            </c:strRef>
          </c:cat>
          <c:val>
            <c:numRef>
              <c:f>'Economic Inactivity'!$K$74:$K$80</c:f>
              <c:numCache>
                <c:formatCode>0%</c:formatCode>
                <c:ptCount val="7"/>
                <c:pt idx="0">
                  <c:v>0.27399999999999997</c:v>
                </c:pt>
                <c:pt idx="1">
                  <c:v>0.24600000000000002</c:v>
                </c:pt>
                <c:pt idx="2">
                  <c:v>0.30299999999999999</c:v>
                </c:pt>
                <c:pt idx="3">
                  <c:v>0.184</c:v>
                </c:pt>
                <c:pt idx="4">
                  <c:v>0.28300000000000003</c:v>
                </c:pt>
                <c:pt idx="5">
                  <c:v>0.26800000000000002</c:v>
                </c:pt>
                <c:pt idx="6">
                  <c:v>0.35100000000000003</c:v>
                </c:pt>
              </c:numCache>
            </c:numRef>
          </c:val>
          <c:extLst>
            <c:ext xmlns:c16="http://schemas.microsoft.com/office/drawing/2014/chart" uri="{C3380CC4-5D6E-409C-BE32-E72D297353CC}">
              <c16:uniqueId val="{00000001-B4F5-4897-9FC5-6FE98DB51003}"/>
            </c:ext>
          </c:extLst>
        </c:ser>
        <c:dLbls>
          <c:showLegendKey val="0"/>
          <c:showVal val="0"/>
          <c:showCatName val="0"/>
          <c:showSerName val="0"/>
          <c:showPercent val="0"/>
          <c:showBubbleSize val="0"/>
        </c:dLbls>
        <c:gapWidth val="90"/>
        <c:overlap val="-27"/>
        <c:axId val="1343969008"/>
        <c:axId val="1343974768"/>
      </c:barChart>
      <c:catAx>
        <c:axId val="134396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3974768"/>
        <c:crosses val="autoZero"/>
        <c:auto val="1"/>
        <c:lblAlgn val="ctr"/>
        <c:lblOffset val="100"/>
        <c:noMultiLvlLbl val="0"/>
      </c:catAx>
      <c:valAx>
        <c:axId val="134397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3969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Business Demography, 2022</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Business!$C$10</c:f>
              <c:strCache>
                <c:ptCount val="1"/>
                <c:pt idx="0">
                  <c:v>Rotherham</c:v>
                </c:pt>
              </c:strCache>
            </c:strRef>
          </c:tx>
          <c:spPr>
            <a:solidFill>
              <a:schemeClr val="accent1"/>
            </a:solidFill>
            <a:ln>
              <a:noFill/>
            </a:ln>
            <a:effectLst/>
          </c:spPr>
          <c:invertIfNegative val="0"/>
          <c:cat>
            <c:strRef>
              <c:f>Business!$B$11:$B$13</c:f>
              <c:strCache>
                <c:ptCount val="3"/>
                <c:pt idx="0">
                  <c:v>Birth rates</c:v>
                </c:pt>
                <c:pt idx="1">
                  <c:v>Death rates</c:v>
                </c:pt>
                <c:pt idx="2">
                  <c:v>Net birth rates</c:v>
                </c:pt>
              </c:strCache>
            </c:strRef>
          </c:cat>
          <c:val>
            <c:numRef>
              <c:f>Business!$C$11:$C$13</c:f>
              <c:numCache>
                <c:formatCode>0%</c:formatCode>
                <c:ptCount val="3"/>
                <c:pt idx="0">
                  <c:v>0.14000000000000001</c:v>
                </c:pt>
                <c:pt idx="1">
                  <c:v>0.11</c:v>
                </c:pt>
                <c:pt idx="2">
                  <c:v>0.02</c:v>
                </c:pt>
              </c:numCache>
            </c:numRef>
          </c:val>
          <c:extLst>
            <c:ext xmlns:c16="http://schemas.microsoft.com/office/drawing/2014/chart" uri="{C3380CC4-5D6E-409C-BE32-E72D297353CC}">
              <c16:uniqueId val="{00000000-3682-4889-918E-C93A77C8B679}"/>
            </c:ext>
          </c:extLst>
        </c:ser>
        <c:ser>
          <c:idx val="1"/>
          <c:order val="1"/>
          <c:tx>
            <c:strRef>
              <c:f>Business!$D$10</c:f>
              <c:strCache>
                <c:ptCount val="1"/>
                <c:pt idx="0">
                  <c:v>England</c:v>
                </c:pt>
              </c:strCache>
            </c:strRef>
          </c:tx>
          <c:spPr>
            <a:solidFill>
              <a:schemeClr val="accent2"/>
            </a:solidFill>
            <a:ln>
              <a:noFill/>
            </a:ln>
            <a:effectLst/>
          </c:spPr>
          <c:invertIfNegative val="0"/>
          <c:cat>
            <c:strRef>
              <c:f>Business!$B$11:$B$13</c:f>
              <c:strCache>
                <c:ptCount val="3"/>
                <c:pt idx="0">
                  <c:v>Birth rates</c:v>
                </c:pt>
                <c:pt idx="1">
                  <c:v>Death rates</c:v>
                </c:pt>
                <c:pt idx="2">
                  <c:v>Net birth rates</c:v>
                </c:pt>
              </c:strCache>
            </c:strRef>
          </c:cat>
          <c:val>
            <c:numRef>
              <c:f>Business!$D$11:$D$13</c:f>
              <c:numCache>
                <c:formatCode>0%</c:formatCode>
                <c:ptCount val="3"/>
                <c:pt idx="0">
                  <c:v>0.12</c:v>
                </c:pt>
                <c:pt idx="1">
                  <c:v>0.12</c:v>
                </c:pt>
                <c:pt idx="2">
                  <c:v>0</c:v>
                </c:pt>
              </c:numCache>
            </c:numRef>
          </c:val>
          <c:extLst>
            <c:ext xmlns:c16="http://schemas.microsoft.com/office/drawing/2014/chart" uri="{C3380CC4-5D6E-409C-BE32-E72D297353CC}">
              <c16:uniqueId val="{00000001-3682-4889-918E-C93A77C8B679}"/>
            </c:ext>
          </c:extLst>
        </c:ser>
        <c:dLbls>
          <c:showLegendKey val="0"/>
          <c:showVal val="0"/>
          <c:showCatName val="0"/>
          <c:showSerName val="0"/>
          <c:showPercent val="0"/>
          <c:showBubbleSize val="0"/>
        </c:dLbls>
        <c:gapWidth val="90"/>
        <c:axId val="610494239"/>
        <c:axId val="610486559"/>
      </c:barChart>
      <c:catAx>
        <c:axId val="610494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0486559"/>
        <c:crosses val="autoZero"/>
        <c:auto val="1"/>
        <c:lblAlgn val="ctr"/>
        <c:lblOffset val="100"/>
        <c:noMultiLvlLbl val="0"/>
      </c:catAx>
      <c:valAx>
        <c:axId val="6104865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049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Employment LQ 2022 and Employment Growth 2018-22, Rotherham</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Employment!$B$2</c:f>
              <c:strCache>
                <c:ptCount val="1"/>
                <c:pt idx="0">
                  <c:v>Accommodation &amp; food services</c:v>
                </c:pt>
              </c:strCache>
            </c:strRef>
          </c:tx>
          <c:spPr>
            <a:ln w="38100" cap="rnd">
              <a:noFill/>
              <a:round/>
            </a:ln>
            <a:effectLst/>
          </c:spPr>
          <c:marker>
            <c:symbol val="circle"/>
            <c:size val="15"/>
            <c:spPr>
              <a:solidFill>
                <a:schemeClr val="accent5">
                  <a:lumMod val="75000"/>
                </a:schemeClr>
              </a:solidFill>
              <a:ln w="9525">
                <a:noFill/>
              </a:ln>
              <a:effectLst/>
            </c:spPr>
          </c:marker>
          <c:xVal>
            <c:numRef>
              <c:f>Employment!$C$2</c:f>
              <c:numCache>
                <c:formatCode>0.0</c:formatCode>
                <c:ptCount val="1"/>
                <c:pt idx="0">
                  <c:v>0.83910397550013116</c:v>
                </c:pt>
              </c:numCache>
            </c:numRef>
          </c:xVal>
          <c:yVal>
            <c:numRef>
              <c:f>Employment!$D$2</c:f>
              <c:numCache>
                <c:formatCode>0%</c:formatCode>
                <c:ptCount val="1"/>
                <c:pt idx="0">
                  <c:v>0</c:v>
                </c:pt>
              </c:numCache>
            </c:numRef>
          </c:yVal>
          <c:smooth val="0"/>
          <c:extLst>
            <c:ext xmlns:c16="http://schemas.microsoft.com/office/drawing/2014/chart" uri="{C3380CC4-5D6E-409C-BE32-E72D297353CC}">
              <c16:uniqueId val="{00000000-BDB2-4FAA-ABAE-E06C690A80DC}"/>
            </c:ext>
          </c:extLst>
        </c:ser>
        <c:ser>
          <c:idx val="1"/>
          <c:order val="1"/>
          <c:tx>
            <c:strRef>
              <c:f>Employment!$B$3</c:f>
              <c:strCache>
                <c:ptCount val="1"/>
                <c:pt idx="0">
                  <c:v>Agriculture, forestry &amp; fishing</c:v>
                </c:pt>
              </c:strCache>
            </c:strRef>
          </c:tx>
          <c:spPr>
            <a:ln w="25400" cap="rnd">
              <a:noFill/>
              <a:round/>
            </a:ln>
            <a:effectLst/>
          </c:spPr>
          <c:marker>
            <c:symbol val="circle"/>
            <c:size val="15"/>
            <c:spPr>
              <a:solidFill>
                <a:schemeClr val="accent4">
                  <a:lumMod val="75000"/>
                </a:schemeClr>
              </a:solidFill>
              <a:ln w="9525">
                <a:solidFill>
                  <a:schemeClr val="accent2"/>
                </a:solidFill>
              </a:ln>
              <a:effectLst/>
            </c:spPr>
          </c:marker>
          <c:xVal>
            <c:numRef>
              <c:f>Employment!$C$3</c:f>
              <c:numCache>
                <c:formatCode>0.0</c:formatCode>
                <c:ptCount val="1"/>
                <c:pt idx="0">
                  <c:v>0.32772754479867106</c:v>
                </c:pt>
              </c:numCache>
            </c:numRef>
          </c:xVal>
          <c:yVal>
            <c:numRef>
              <c:f>Employment!$D$3</c:f>
              <c:numCache>
                <c:formatCode>0%</c:formatCode>
                <c:ptCount val="1"/>
                <c:pt idx="0">
                  <c:v>0</c:v>
                </c:pt>
              </c:numCache>
            </c:numRef>
          </c:yVal>
          <c:smooth val="0"/>
          <c:extLst>
            <c:ext xmlns:c16="http://schemas.microsoft.com/office/drawing/2014/chart" uri="{C3380CC4-5D6E-409C-BE32-E72D297353CC}">
              <c16:uniqueId val="{00000001-BDB2-4FAA-ABAE-E06C690A80DC}"/>
            </c:ext>
          </c:extLst>
        </c:ser>
        <c:ser>
          <c:idx val="2"/>
          <c:order val="2"/>
          <c:tx>
            <c:strRef>
              <c:f>Employment!$B$4</c:f>
              <c:strCache>
                <c:ptCount val="1"/>
                <c:pt idx="0">
                  <c:v>Arts, entertainment, recreation &amp; other services</c:v>
                </c:pt>
              </c:strCache>
            </c:strRef>
          </c:tx>
          <c:spPr>
            <a:ln w="25400" cap="rnd">
              <a:noFill/>
              <a:round/>
            </a:ln>
            <a:effectLst/>
          </c:spPr>
          <c:marker>
            <c:symbol val="circle"/>
            <c:size val="15"/>
            <c:spPr>
              <a:solidFill>
                <a:schemeClr val="accent2">
                  <a:lumMod val="75000"/>
                </a:schemeClr>
              </a:solidFill>
              <a:ln w="9525">
                <a:noFill/>
              </a:ln>
              <a:effectLst/>
            </c:spPr>
          </c:marker>
          <c:xVal>
            <c:numRef>
              <c:f>Employment!$C$4</c:f>
              <c:numCache>
                <c:formatCode>0.0</c:formatCode>
                <c:ptCount val="1"/>
                <c:pt idx="0">
                  <c:v>0.74859112267930794</c:v>
                </c:pt>
              </c:numCache>
            </c:numRef>
          </c:xVal>
          <c:yVal>
            <c:numRef>
              <c:f>Employment!$D$4</c:f>
              <c:numCache>
                <c:formatCode>0%</c:formatCode>
                <c:ptCount val="1"/>
                <c:pt idx="0">
                  <c:v>0</c:v>
                </c:pt>
              </c:numCache>
            </c:numRef>
          </c:yVal>
          <c:smooth val="0"/>
          <c:extLst>
            <c:ext xmlns:c16="http://schemas.microsoft.com/office/drawing/2014/chart" uri="{C3380CC4-5D6E-409C-BE32-E72D297353CC}">
              <c16:uniqueId val="{00000002-BDB2-4FAA-ABAE-E06C690A80DC}"/>
            </c:ext>
          </c:extLst>
        </c:ser>
        <c:ser>
          <c:idx val="3"/>
          <c:order val="3"/>
          <c:tx>
            <c:strRef>
              <c:f>Employment!$B$5</c:f>
              <c:strCache>
                <c:ptCount val="1"/>
                <c:pt idx="0">
                  <c:v>Business administration &amp; support services</c:v>
                </c:pt>
              </c:strCache>
            </c:strRef>
          </c:tx>
          <c:spPr>
            <a:ln w="25400" cap="rnd">
              <a:noFill/>
              <a:round/>
            </a:ln>
            <a:effectLst/>
          </c:spPr>
          <c:marker>
            <c:symbol val="circle"/>
            <c:size val="15"/>
            <c:spPr>
              <a:solidFill>
                <a:schemeClr val="accent2">
                  <a:lumMod val="40000"/>
                  <a:lumOff val="60000"/>
                </a:schemeClr>
              </a:solidFill>
              <a:ln w="9525">
                <a:noFill/>
              </a:ln>
              <a:effectLst/>
            </c:spPr>
          </c:marker>
          <c:xVal>
            <c:numRef>
              <c:f>Employment!$C$5</c:f>
              <c:numCache>
                <c:formatCode>0.0</c:formatCode>
                <c:ptCount val="1"/>
                <c:pt idx="0">
                  <c:v>0.93702070882074839</c:v>
                </c:pt>
              </c:numCache>
            </c:numRef>
          </c:xVal>
          <c:yVal>
            <c:numRef>
              <c:f>Employment!$D$5</c:f>
              <c:numCache>
                <c:formatCode>0%</c:formatCode>
                <c:ptCount val="1"/>
                <c:pt idx="0">
                  <c:v>-0.1</c:v>
                </c:pt>
              </c:numCache>
            </c:numRef>
          </c:yVal>
          <c:smooth val="0"/>
          <c:extLst>
            <c:ext xmlns:c16="http://schemas.microsoft.com/office/drawing/2014/chart" uri="{C3380CC4-5D6E-409C-BE32-E72D297353CC}">
              <c16:uniqueId val="{00000003-BDB2-4FAA-ABAE-E06C690A80DC}"/>
            </c:ext>
          </c:extLst>
        </c:ser>
        <c:ser>
          <c:idx val="4"/>
          <c:order val="4"/>
          <c:tx>
            <c:strRef>
              <c:f>Employment!$B$6</c:f>
              <c:strCache>
                <c:ptCount val="1"/>
                <c:pt idx="0">
                  <c:v>Construction</c:v>
                </c:pt>
              </c:strCache>
            </c:strRef>
          </c:tx>
          <c:spPr>
            <a:ln w="25400" cap="rnd">
              <a:noFill/>
              <a:round/>
            </a:ln>
            <a:effectLst/>
          </c:spPr>
          <c:marker>
            <c:symbol val="circle"/>
            <c:size val="15"/>
            <c:spPr>
              <a:solidFill>
                <a:schemeClr val="accent3">
                  <a:lumMod val="40000"/>
                  <a:lumOff val="60000"/>
                </a:schemeClr>
              </a:solidFill>
              <a:ln w="9525">
                <a:noFill/>
              </a:ln>
              <a:effectLst/>
            </c:spPr>
          </c:marker>
          <c:xVal>
            <c:numRef>
              <c:f>Employment!$C$6</c:f>
              <c:numCache>
                <c:formatCode>0.0</c:formatCode>
                <c:ptCount val="1"/>
                <c:pt idx="0">
                  <c:v>1.5289063287526512</c:v>
                </c:pt>
              </c:numCache>
            </c:numRef>
          </c:xVal>
          <c:yVal>
            <c:numRef>
              <c:f>Employment!$D$6</c:f>
              <c:numCache>
                <c:formatCode>0%</c:formatCode>
                <c:ptCount val="1"/>
                <c:pt idx="0">
                  <c:v>0.33333333333333331</c:v>
                </c:pt>
              </c:numCache>
            </c:numRef>
          </c:yVal>
          <c:smooth val="0"/>
          <c:extLst>
            <c:ext xmlns:c16="http://schemas.microsoft.com/office/drawing/2014/chart" uri="{C3380CC4-5D6E-409C-BE32-E72D297353CC}">
              <c16:uniqueId val="{00000004-BDB2-4FAA-ABAE-E06C690A80DC}"/>
            </c:ext>
          </c:extLst>
        </c:ser>
        <c:ser>
          <c:idx val="5"/>
          <c:order val="5"/>
          <c:tx>
            <c:strRef>
              <c:f>Employment!$B$7</c:f>
              <c:strCache>
                <c:ptCount val="1"/>
                <c:pt idx="0">
                  <c:v>Education</c:v>
                </c:pt>
              </c:strCache>
            </c:strRef>
          </c:tx>
          <c:spPr>
            <a:ln w="25400" cap="rnd">
              <a:noFill/>
              <a:round/>
            </a:ln>
            <a:effectLst/>
          </c:spPr>
          <c:marker>
            <c:symbol val="circle"/>
            <c:size val="15"/>
            <c:spPr>
              <a:solidFill>
                <a:schemeClr val="accent6"/>
              </a:solidFill>
              <a:ln w="9525">
                <a:noFill/>
              </a:ln>
              <a:effectLst/>
            </c:spPr>
          </c:marker>
          <c:xVal>
            <c:numRef>
              <c:f>Employment!$C$7</c:f>
              <c:numCache>
                <c:formatCode>0.0</c:formatCode>
                <c:ptCount val="1"/>
                <c:pt idx="0">
                  <c:v>1.0204479291509223</c:v>
                </c:pt>
              </c:numCache>
            </c:numRef>
          </c:xVal>
          <c:yVal>
            <c:numRef>
              <c:f>Employment!$D$7</c:f>
              <c:numCache>
                <c:formatCode>0%</c:formatCode>
                <c:ptCount val="1"/>
                <c:pt idx="0">
                  <c:v>-0.1</c:v>
                </c:pt>
              </c:numCache>
            </c:numRef>
          </c:yVal>
          <c:smooth val="0"/>
          <c:extLst>
            <c:ext xmlns:c16="http://schemas.microsoft.com/office/drawing/2014/chart" uri="{C3380CC4-5D6E-409C-BE32-E72D297353CC}">
              <c16:uniqueId val="{00000005-BDB2-4FAA-ABAE-E06C690A80DC}"/>
            </c:ext>
          </c:extLst>
        </c:ser>
        <c:ser>
          <c:idx val="6"/>
          <c:order val="6"/>
          <c:tx>
            <c:strRef>
              <c:f>Employment!$B$8</c:f>
              <c:strCache>
                <c:ptCount val="1"/>
                <c:pt idx="0">
                  <c:v>Financial &amp; insurance</c:v>
                </c:pt>
              </c:strCache>
            </c:strRef>
          </c:tx>
          <c:spPr>
            <a:ln w="25400" cap="rnd">
              <a:noFill/>
              <a:round/>
            </a:ln>
            <a:effectLst/>
          </c:spPr>
          <c:marker>
            <c:symbol val="circle"/>
            <c:size val="15"/>
            <c:spPr>
              <a:solidFill>
                <a:schemeClr val="tx2">
                  <a:lumMod val="50000"/>
                </a:schemeClr>
              </a:solidFill>
              <a:ln w="9525">
                <a:solidFill>
                  <a:schemeClr val="accent1"/>
                </a:solidFill>
              </a:ln>
              <a:effectLst/>
            </c:spPr>
          </c:marker>
          <c:xVal>
            <c:numRef>
              <c:f>Employment!$C$8</c:f>
              <c:numCache>
                <c:formatCode>0.0</c:formatCode>
                <c:ptCount val="1"/>
                <c:pt idx="0">
                  <c:v>0.50096594933398997</c:v>
                </c:pt>
              </c:numCache>
            </c:numRef>
          </c:xVal>
          <c:yVal>
            <c:numRef>
              <c:f>Employment!$D$8</c:f>
              <c:numCache>
                <c:formatCode>0%</c:formatCode>
                <c:ptCount val="1"/>
                <c:pt idx="0">
                  <c:v>0</c:v>
                </c:pt>
              </c:numCache>
            </c:numRef>
          </c:yVal>
          <c:smooth val="0"/>
          <c:extLst>
            <c:ext xmlns:c16="http://schemas.microsoft.com/office/drawing/2014/chart" uri="{C3380CC4-5D6E-409C-BE32-E72D297353CC}">
              <c16:uniqueId val="{00000006-BDB2-4FAA-ABAE-E06C690A80DC}"/>
            </c:ext>
          </c:extLst>
        </c:ser>
        <c:ser>
          <c:idx val="7"/>
          <c:order val="7"/>
          <c:tx>
            <c:strRef>
              <c:f>Employment!$B$9</c:f>
              <c:strCache>
                <c:ptCount val="1"/>
                <c:pt idx="0">
                  <c:v>Health</c:v>
                </c:pt>
              </c:strCache>
            </c:strRef>
          </c:tx>
          <c:spPr>
            <a:ln w="25400" cap="rnd">
              <a:noFill/>
              <a:round/>
            </a:ln>
            <a:effectLst/>
          </c:spPr>
          <c:marker>
            <c:symbol val="circle"/>
            <c:size val="15"/>
            <c:spPr>
              <a:solidFill>
                <a:schemeClr val="accent3"/>
              </a:solidFill>
              <a:ln w="9525">
                <a:noFill/>
              </a:ln>
              <a:effectLst/>
            </c:spPr>
          </c:marker>
          <c:xVal>
            <c:numRef>
              <c:f>Employment!$C$9</c:f>
              <c:numCache>
                <c:formatCode>0.0</c:formatCode>
                <c:ptCount val="1"/>
                <c:pt idx="0">
                  <c:v>1.1666430651228026</c:v>
                </c:pt>
              </c:numCache>
            </c:numRef>
          </c:xVal>
          <c:yVal>
            <c:numRef>
              <c:f>Employment!$D$9</c:f>
              <c:numCache>
                <c:formatCode>0%</c:formatCode>
                <c:ptCount val="1"/>
                <c:pt idx="0">
                  <c:v>0.23076923076923078</c:v>
                </c:pt>
              </c:numCache>
            </c:numRef>
          </c:yVal>
          <c:smooth val="0"/>
          <c:extLst>
            <c:ext xmlns:c16="http://schemas.microsoft.com/office/drawing/2014/chart" uri="{C3380CC4-5D6E-409C-BE32-E72D297353CC}">
              <c16:uniqueId val="{00000007-BDB2-4FAA-ABAE-E06C690A80DC}"/>
            </c:ext>
          </c:extLst>
        </c:ser>
        <c:ser>
          <c:idx val="8"/>
          <c:order val="8"/>
          <c:tx>
            <c:strRef>
              <c:f>Employment!$B$10</c:f>
              <c:strCache>
                <c:ptCount val="1"/>
                <c:pt idx="0">
                  <c:v>Information &amp; communication</c:v>
                </c:pt>
              </c:strCache>
            </c:strRef>
          </c:tx>
          <c:spPr>
            <a:ln w="25400" cap="rnd">
              <a:noFill/>
              <a:round/>
            </a:ln>
            <a:effectLst/>
          </c:spPr>
          <c:marker>
            <c:symbol val="circle"/>
            <c:size val="15"/>
            <c:spPr>
              <a:solidFill>
                <a:schemeClr val="accent2"/>
              </a:solidFill>
              <a:ln w="9525">
                <a:noFill/>
              </a:ln>
              <a:effectLst/>
            </c:spPr>
          </c:marker>
          <c:xVal>
            <c:numRef>
              <c:f>Employment!$C$10</c:f>
              <c:numCache>
                <c:formatCode>0.0</c:formatCode>
                <c:ptCount val="1"/>
                <c:pt idx="0">
                  <c:v>0.35210286256092621</c:v>
                </c:pt>
              </c:numCache>
            </c:numRef>
          </c:xVal>
          <c:yVal>
            <c:numRef>
              <c:f>Employment!$D$10</c:f>
              <c:numCache>
                <c:formatCode>0%</c:formatCode>
                <c:ptCount val="1"/>
                <c:pt idx="0">
                  <c:v>-0.5</c:v>
                </c:pt>
              </c:numCache>
            </c:numRef>
          </c:yVal>
          <c:smooth val="0"/>
          <c:extLst>
            <c:ext xmlns:c16="http://schemas.microsoft.com/office/drawing/2014/chart" uri="{C3380CC4-5D6E-409C-BE32-E72D297353CC}">
              <c16:uniqueId val="{00000008-BDB2-4FAA-ABAE-E06C690A80DC}"/>
            </c:ext>
          </c:extLst>
        </c:ser>
        <c:ser>
          <c:idx val="9"/>
          <c:order val="9"/>
          <c:tx>
            <c:strRef>
              <c:f>Employment!$B$11</c:f>
              <c:strCache>
                <c:ptCount val="1"/>
                <c:pt idx="0">
                  <c:v>Manufacturing</c:v>
                </c:pt>
              </c:strCache>
            </c:strRef>
          </c:tx>
          <c:spPr>
            <a:ln w="25400" cap="rnd">
              <a:noFill/>
              <a:round/>
            </a:ln>
            <a:effectLst/>
          </c:spPr>
          <c:marker>
            <c:symbol val="circle"/>
            <c:size val="15"/>
            <c:spPr>
              <a:solidFill>
                <a:schemeClr val="bg1">
                  <a:lumMod val="50000"/>
                </a:schemeClr>
              </a:solidFill>
              <a:ln w="9525">
                <a:noFill/>
              </a:ln>
              <a:effectLst/>
            </c:spPr>
          </c:marker>
          <c:xVal>
            <c:numRef>
              <c:f>Employment!$C$11</c:f>
              <c:numCache>
                <c:formatCode>0.0</c:formatCode>
                <c:ptCount val="1"/>
                <c:pt idx="0">
                  <c:v>1.9179012278486522</c:v>
                </c:pt>
              </c:numCache>
            </c:numRef>
          </c:xVal>
          <c:yVal>
            <c:numRef>
              <c:f>Employment!$D$11</c:f>
              <c:numCache>
                <c:formatCode>0%</c:formatCode>
                <c:ptCount val="1"/>
                <c:pt idx="0">
                  <c:v>0</c:v>
                </c:pt>
              </c:numCache>
            </c:numRef>
          </c:yVal>
          <c:smooth val="0"/>
          <c:extLst>
            <c:ext xmlns:c16="http://schemas.microsoft.com/office/drawing/2014/chart" uri="{C3380CC4-5D6E-409C-BE32-E72D297353CC}">
              <c16:uniqueId val="{00000009-BDB2-4FAA-ABAE-E06C690A80DC}"/>
            </c:ext>
          </c:extLst>
        </c:ser>
        <c:ser>
          <c:idx val="10"/>
          <c:order val="10"/>
          <c:tx>
            <c:strRef>
              <c:f>Employment!$B$12</c:f>
              <c:strCache>
                <c:ptCount val="1"/>
                <c:pt idx="0">
                  <c:v>Mining, quarrying &amp; utilities</c:v>
                </c:pt>
              </c:strCache>
            </c:strRef>
          </c:tx>
          <c:spPr>
            <a:ln w="25400" cap="rnd">
              <a:noFill/>
              <a:round/>
            </a:ln>
            <a:effectLst/>
          </c:spPr>
          <c:marker>
            <c:symbol val="circle"/>
            <c:size val="15"/>
            <c:spPr>
              <a:solidFill>
                <a:schemeClr val="tx2">
                  <a:lumMod val="40000"/>
                  <a:lumOff val="60000"/>
                </a:schemeClr>
              </a:solidFill>
              <a:ln w="9525">
                <a:noFill/>
              </a:ln>
              <a:effectLst/>
            </c:spPr>
          </c:marker>
          <c:xVal>
            <c:numRef>
              <c:f>Employment!$C$12</c:f>
              <c:numCache>
                <c:formatCode>0.0</c:formatCode>
                <c:ptCount val="1"/>
                <c:pt idx="0">
                  <c:v>1.2896514618301667</c:v>
                </c:pt>
              </c:numCache>
            </c:numRef>
          </c:xVal>
          <c:yVal>
            <c:numRef>
              <c:f>Employment!$D$12</c:f>
              <c:numCache>
                <c:formatCode>0%</c:formatCode>
                <c:ptCount val="1"/>
                <c:pt idx="0">
                  <c:v>-0.14285714285714285</c:v>
                </c:pt>
              </c:numCache>
            </c:numRef>
          </c:yVal>
          <c:smooth val="0"/>
          <c:extLst>
            <c:ext xmlns:c16="http://schemas.microsoft.com/office/drawing/2014/chart" uri="{C3380CC4-5D6E-409C-BE32-E72D297353CC}">
              <c16:uniqueId val="{0000000A-BDB2-4FAA-ABAE-E06C690A80DC}"/>
            </c:ext>
          </c:extLst>
        </c:ser>
        <c:ser>
          <c:idx val="11"/>
          <c:order val="11"/>
          <c:tx>
            <c:strRef>
              <c:f>Employment!$B$13</c:f>
              <c:strCache>
                <c:ptCount val="1"/>
                <c:pt idx="0">
                  <c:v>Motor trades</c:v>
                </c:pt>
              </c:strCache>
            </c:strRef>
          </c:tx>
          <c:spPr>
            <a:ln w="25400" cap="rnd">
              <a:noFill/>
              <a:round/>
            </a:ln>
            <a:effectLst/>
          </c:spPr>
          <c:marker>
            <c:symbol val="circle"/>
            <c:size val="15"/>
            <c:spPr>
              <a:solidFill>
                <a:schemeClr val="tx1"/>
              </a:solidFill>
              <a:ln w="9525">
                <a:noFill/>
              </a:ln>
              <a:effectLst/>
            </c:spPr>
          </c:marker>
          <c:xVal>
            <c:numRef>
              <c:f>Employment!$C$13</c:f>
              <c:numCache>
                <c:formatCode>0.0</c:formatCode>
                <c:ptCount val="1"/>
                <c:pt idx="0">
                  <c:v>1.5916935335888371</c:v>
                </c:pt>
              </c:numCache>
            </c:numRef>
          </c:xVal>
          <c:yVal>
            <c:numRef>
              <c:f>Employment!$D$13</c:f>
              <c:numCache>
                <c:formatCode>0%</c:formatCode>
                <c:ptCount val="1"/>
                <c:pt idx="0">
                  <c:v>0.7142857142857143</c:v>
                </c:pt>
              </c:numCache>
            </c:numRef>
          </c:yVal>
          <c:smooth val="0"/>
          <c:extLst>
            <c:ext xmlns:c16="http://schemas.microsoft.com/office/drawing/2014/chart" uri="{C3380CC4-5D6E-409C-BE32-E72D297353CC}">
              <c16:uniqueId val="{0000000B-BDB2-4FAA-ABAE-E06C690A80DC}"/>
            </c:ext>
          </c:extLst>
        </c:ser>
        <c:ser>
          <c:idx val="12"/>
          <c:order val="12"/>
          <c:tx>
            <c:strRef>
              <c:f>Employment!$B$14</c:f>
              <c:strCache>
                <c:ptCount val="1"/>
                <c:pt idx="0">
                  <c:v>Professional, scientific &amp; technical</c:v>
                </c:pt>
              </c:strCache>
            </c:strRef>
          </c:tx>
          <c:spPr>
            <a:ln w="25400" cap="rnd">
              <a:noFill/>
              <a:round/>
            </a:ln>
            <a:effectLst/>
          </c:spPr>
          <c:marker>
            <c:symbol val="circle"/>
            <c:size val="15"/>
            <c:spPr>
              <a:solidFill>
                <a:schemeClr val="accent5"/>
              </a:solidFill>
              <a:ln w="9525">
                <a:noFill/>
              </a:ln>
              <a:effectLst/>
            </c:spPr>
          </c:marker>
          <c:xVal>
            <c:numRef>
              <c:f>Employment!$C$14</c:f>
              <c:numCache>
                <c:formatCode>0.0</c:formatCode>
                <c:ptCount val="1"/>
                <c:pt idx="0">
                  <c:v>0.34909413279095547</c:v>
                </c:pt>
              </c:numCache>
            </c:numRef>
          </c:xVal>
          <c:yVal>
            <c:numRef>
              <c:f>Employment!$D$14</c:f>
              <c:numCache>
                <c:formatCode>0%</c:formatCode>
                <c:ptCount val="1"/>
                <c:pt idx="0">
                  <c:v>-0.125</c:v>
                </c:pt>
              </c:numCache>
            </c:numRef>
          </c:yVal>
          <c:smooth val="0"/>
          <c:extLst>
            <c:ext xmlns:c16="http://schemas.microsoft.com/office/drawing/2014/chart" uri="{C3380CC4-5D6E-409C-BE32-E72D297353CC}">
              <c16:uniqueId val="{0000000C-BDB2-4FAA-ABAE-E06C690A80DC}"/>
            </c:ext>
          </c:extLst>
        </c:ser>
        <c:ser>
          <c:idx val="13"/>
          <c:order val="13"/>
          <c:tx>
            <c:strRef>
              <c:f>Employment!$B$15</c:f>
              <c:strCache>
                <c:ptCount val="1"/>
                <c:pt idx="0">
                  <c:v>Property</c:v>
                </c:pt>
              </c:strCache>
            </c:strRef>
          </c:tx>
          <c:spPr>
            <a:ln w="25400" cap="rnd">
              <a:noFill/>
              <a:round/>
            </a:ln>
            <a:effectLst/>
          </c:spPr>
          <c:marker>
            <c:symbol val="circle"/>
            <c:size val="15"/>
            <c:spPr>
              <a:solidFill>
                <a:schemeClr val="bg1">
                  <a:lumMod val="75000"/>
                </a:schemeClr>
              </a:solidFill>
              <a:ln w="9525">
                <a:noFill/>
              </a:ln>
              <a:effectLst/>
            </c:spPr>
          </c:marker>
          <c:xVal>
            <c:numRef>
              <c:f>Employment!$C$15</c:f>
              <c:numCache>
                <c:formatCode>0.0</c:formatCode>
                <c:ptCount val="1"/>
                <c:pt idx="0">
                  <c:v>0.32284042672312879</c:v>
                </c:pt>
              </c:numCache>
            </c:numRef>
          </c:xVal>
          <c:yVal>
            <c:numRef>
              <c:f>Employment!$D$15</c:f>
              <c:numCache>
                <c:formatCode>0%</c:formatCode>
                <c:ptCount val="1"/>
                <c:pt idx="0">
                  <c:v>0</c:v>
                </c:pt>
              </c:numCache>
            </c:numRef>
          </c:yVal>
          <c:smooth val="0"/>
          <c:extLst>
            <c:ext xmlns:c16="http://schemas.microsoft.com/office/drawing/2014/chart" uri="{C3380CC4-5D6E-409C-BE32-E72D297353CC}">
              <c16:uniqueId val="{0000000D-BDB2-4FAA-ABAE-E06C690A80DC}"/>
            </c:ext>
          </c:extLst>
        </c:ser>
        <c:ser>
          <c:idx val="14"/>
          <c:order val="14"/>
          <c:tx>
            <c:strRef>
              <c:f>Employment!$B$16</c:f>
              <c:strCache>
                <c:ptCount val="1"/>
                <c:pt idx="0">
                  <c:v>Public administration &amp; defence</c:v>
                </c:pt>
              </c:strCache>
            </c:strRef>
          </c:tx>
          <c:spPr>
            <a:ln w="25400" cap="rnd">
              <a:noFill/>
              <a:round/>
            </a:ln>
            <a:effectLst/>
          </c:spPr>
          <c:marker>
            <c:symbol val="circle"/>
            <c:size val="15"/>
            <c:spPr>
              <a:solidFill>
                <a:schemeClr val="accent4">
                  <a:lumMod val="50000"/>
                </a:schemeClr>
              </a:solidFill>
              <a:ln w="9525">
                <a:noFill/>
              </a:ln>
              <a:effectLst/>
            </c:spPr>
          </c:marker>
          <c:xVal>
            <c:numRef>
              <c:f>Employment!$C$16</c:f>
              <c:numCache>
                <c:formatCode>0.0</c:formatCode>
                <c:ptCount val="1"/>
                <c:pt idx="0">
                  <c:v>1.3410928004249736</c:v>
                </c:pt>
              </c:numCache>
            </c:numRef>
          </c:xVal>
          <c:yVal>
            <c:numRef>
              <c:f>Employment!$D$16</c:f>
              <c:numCache>
                <c:formatCode>0%</c:formatCode>
                <c:ptCount val="1"/>
                <c:pt idx="0">
                  <c:v>0</c:v>
                </c:pt>
              </c:numCache>
            </c:numRef>
          </c:yVal>
          <c:smooth val="0"/>
          <c:extLst>
            <c:ext xmlns:c16="http://schemas.microsoft.com/office/drawing/2014/chart" uri="{C3380CC4-5D6E-409C-BE32-E72D297353CC}">
              <c16:uniqueId val="{0000000E-BDB2-4FAA-ABAE-E06C690A80DC}"/>
            </c:ext>
          </c:extLst>
        </c:ser>
        <c:ser>
          <c:idx val="15"/>
          <c:order val="15"/>
          <c:tx>
            <c:strRef>
              <c:f>Employment!$B$17</c:f>
              <c:strCache>
                <c:ptCount val="1"/>
                <c:pt idx="0">
                  <c:v>Retail</c:v>
                </c:pt>
              </c:strCache>
            </c:strRef>
          </c:tx>
          <c:spPr>
            <a:ln w="25400" cap="rnd">
              <a:noFill/>
              <a:round/>
            </a:ln>
            <a:effectLst/>
          </c:spPr>
          <c:marker>
            <c:symbol val="circle"/>
            <c:size val="15"/>
            <c:spPr>
              <a:solidFill>
                <a:schemeClr val="accent6">
                  <a:lumMod val="75000"/>
                </a:schemeClr>
              </a:solidFill>
              <a:ln w="9525">
                <a:noFill/>
              </a:ln>
              <a:effectLst/>
            </c:spPr>
          </c:marker>
          <c:xVal>
            <c:numRef>
              <c:f>Employment!$C$17</c:f>
              <c:numCache>
                <c:formatCode>0.0</c:formatCode>
                <c:ptCount val="1"/>
                <c:pt idx="0">
                  <c:v>1.1123762206943479</c:v>
                </c:pt>
              </c:numCache>
            </c:numRef>
          </c:xVal>
          <c:yVal>
            <c:numRef>
              <c:f>Employment!$D$17</c:f>
              <c:numCache>
                <c:formatCode>0%</c:formatCode>
                <c:ptCount val="1"/>
                <c:pt idx="0">
                  <c:v>0</c:v>
                </c:pt>
              </c:numCache>
            </c:numRef>
          </c:yVal>
          <c:smooth val="0"/>
          <c:extLst>
            <c:ext xmlns:c16="http://schemas.microsoft.com/office/drawing/2014/chart" uri="{C3380CC4-5D6E-409C-BE32-E72D297353CC}">
              <c16:uniqueId val="{0000000F-BDB2-4FAA-ABAE-E06C690A80DC}"/>
            </c:ext>
          </c:extLst>
        </c:ser>
        <c:ser>
          <c:idx val="16"/>
          <c:order val="16"/>
          <c:tx>
            <c:strRef>
              <c:f>Employment!$B$18</c:f>
              <c:strCache>
                <c:ptCount val="1"/>
                <c:pt idx="0">
                  <c:v>Transport &amp; storage</c:v>
                </c:pt>
              </c:strCache>
            </c:strRef>
          </c:tx>
          <c:spPr>
            <a:ln w="25400" cap="rnd">
              <a:noFill/>
              <a:round/>
            </a:ln>
            <a:effectLst/>
          </c:spPr>
          <c:marker>
            <c:symbol val="circle"/>
            <c:size val="15"/>
            <c:spPr>
              <a:solidFill>
                <a:schemeClr val="accent5">
                  <a:lumMod val="40000"/>
                  <a:lumOff val="60000"/>
                </a:schemeClr>
              </a:solidFill>
              <a:ln w="9525">
                <a:noFill/>
              </a:ln>
              <a:effectLst/>
            </c:spPr>
          </c:marker>
          <c:xVal>
            <c:numRef>
              <c:f>Employment!$C$18</c:f>
              <c:numCache>
                <c:formatCode>0.0</c:formatCode>
                <c:ptCount val="1"/>
                <c:pt idx="0">
                  <c:v>1.114466592115787</c:v>
                </c:pt>
              </c:numCache>
            </c:numRef>
          </c:xVal>
          <c:yVal>
            <c:numRef>
              <c:f>Employment!$D$18</c:f>
              <c:numCache>
                <c:formatCode>0%</c:formatCode>
                <c:ptCount val="1"/>
                <c:pt idx="0">
                  <c:v>0.2</c:v>
                </c:pt>
              </c:numCache>
            </c:numRef>
          </c:yVal>
          <c:smooth val="0"/>
          <c:extLst>
            <c:ext xmlns:c16="http://schemas.microsoft.com/office/drawing/2014/chart" uri="{C3380CC4-5D6E-409C-BE32-E72D297353CC}">
              <c16:uniqueId val="{00000010-BDB2-4FAA-ABAE-E06C690A80DC}"/>
            </c:ext>
          </c:extLst>
        </c:ser>
        <c:ser>
          <c:idx val="17"/>
          <c:order val="17"/>
          <c:tx>
            <c:strRef>
              <c:f>Employment!$B$19</c:f>
              <c:strCache>
                <c:ptCount val="1"/>
                <c:pt idx="0">
                  <c:v>Wholesale</c:v>
                </c:pt>
              </c:strCache>
            </c:strRef>
          </c:tx>
          <c:spPr>
            <a:ln w="25400" cap="rnd">
              <a:noFill/>
              <a:round/>
            </a:ln>
            <a:effectLst/>
          </c:spPr>
          <c:marker>
            <c:symbol val="circle"/>
            <c:size val="15"/>
            <c:spPr>
              <a:solidFill>
                <a:schemeClr val="accent6">
                  <a:lumMod val="80000"/>
                  <a:lumOff val="20000"/>
                </a:schemeClr>
              </a:solidFill>
              <a:ln w="9525">
                <a:solidFill>
                  <a:schemeClr val="accent6">
                    <a:lumMod val="80000"/>
                    <a:lumOff val="20000"/>
                  </a:schemeClr>
                </a:solidFill>
              </a:ln>
              <a:effectLst/>
            </c:spPr>
          </c:marker>
          <c:xVal>
            <c:numRef>
              <c:f>Employment!$C$19</c:f>
              <c:numCache>
                <c:formatCode>0.0</c:formatCode>
                <c:ptCount val="1"/>
                <c:pt idx="0">
                  <c:v>0.9966121847632472</c:v>
                </c:pt>
              </c:numCache>
            </c:numRef>
          </c:xVal>
          <c:yVal>
            <c:numRef>
              <c:f>Employment!$D$19</c:f>
              <c:numCache>
                <c:formatCode>0%</c:formatCode>
                <c:ptCount val="1"/>
                <c:pt idx="0">
                  <c:v>0</c:v>
                </c:pt>
              </c:numCache>
            </c:numRef>
          </c:yVal>
          <c:smooth val="0"/>
          <c:extLst>
            <c:ext xmlns:c16="http://schemas.microsoft.com/office/drawing/2014/chart" uri="{C3380CC4-5D6E-409C-BE32-E72D297353CC}">
              <c16:uniqueId val="{00000011-BDB2-4FAA-ABAE-E06C690A80DC}"/>
            </c:ext>
          </c:extLst>
        </c:ser>
        <c:dLbls>
          <c:showLegendKey val="0"/>
          <c:showVal val="0"/>
          <c:showCatName val="0"/>
          <c:showSerName val="0"/>
          <c:showPercent val="0"/>
          <c:showBubbleSize val="0"/>
        </c:dLbls>
        <c:axId val="597424367"/>
        <c:axId val="597424847"/>
      </c:scatterChart>
      <c:valAx>
        <c:axId val="5974243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Employment LQ</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7424847"/>
        <c:crosses val="autoZero"/>
        <c:crossBetween val="midCat"/>
      </c:valAx>
      <c:valAx>
        <c:axId val="597424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Employment Growth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7424367"/>
        <c:crossesAt val="1"/>
        <c:crossBetween val="midCat"/>
      </c:valAx>
      <c:spPr>
        <a:noFill/>
        <a:ln>
          <a:noFill/>
        </a:ln>
        <a:effectLst/>
      </c:spPr>
    </c:plotArea>
    <c:legend>
      <c:legendPos val="r"/>
      <c:layout>
        <c:manualLayout>
          <c:xMode val="edge"/>
          <c:yMode val="edge"/>
          <c:x val="0.65521582268325129"/>
          <c:y val="0.11857057962094361"/>
          <c:w val="0.33689561107919108"/>
          <c:h val="0.874017870407708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en-US" sz="2800" b="1">
                <a:solidFill>
                  <a:schemeClr val="tx1"/>
                </a:solidFill>
              </a:rPr>
              <a:t>Occupations Profile, September 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Occupations!$G$3</c:f>
              <c:strCache>
                <c:ptCount val="1"/>
                <c:pt idx="0">
                  <c:v>Managers, directors and senior officials</c:v>
                </c:pt>
              </c:strCache>
            </c:strRef>
          </c:tx>
          <c:spPr>
            <a:solidFill>
              <a:schemeClr val="accent1"/>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Occupations!$H$3:$K$3</c:f>
              <c:numCache>
                <c:formatCode>0%</c:formatCode>
                <c:ptCount val="4"/>
                <c:pt idx="0">
                  <c:v>0.11044520547945205</c:v>
                </c:pt>
                <c:pt idx="1">
                  <c:v>9.1005451241671712E-2</c:v>
                </c:pt>
                <c:pt idx="2">
                  <c:v>8.4522735713906727E-2</c:v>
                </c:pt>
                <c:pt idx="3">
                  <c:v>0.1151493604022609</c:v>
                </c:pt>
              </c:numCache>
            </c:numRef>
          </c:val>
          <c:extLst>
            <c:ext xmlns:c16="http://schemas.microsoft.com/office/drawing/2014/chart" uri="{C3380CC4-5D6E-409C-BE32-E72D297353CC}">
              <c16:uniqueId val="{00000000-FE5C-4779-BFF5-31EB0EAC963B}"/>
            </c:ext>
          </c:extLst>
        </c:ser>
        <c:ser>
          <c:idx val="1"/>
          <c:order val="1"/>
          <c:tx>
            <c:strRef>
              <c:f>Occupations!$G$4</c:f>
              <c:strCache>
                <c:ptCount val="1"/>
                <c:pt idx="0">
                  <c:v>Professional occupations</c:v>
                </c:pt>
              </c:strCache>
            </c:strRef>
          </c:tx>
          <c:spPr>
            <a:solidFill>
              <a:schemeClr val="tx1">
                <a:lumMod val="60000"/>
                <a:lumOff val="40000"/>
              </a:schemeClr>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Occupations!$H$4:$K$4</c:f>
              <c:numCache>
                <c:formatCode>0%</c:formatCode>
                <c:ptCount val="4"/>
                <c:pt idx="0">
                  <c:v>0.17722602739726026</c:v>
                </c:pt>
                <c:pt idx="1">
                  <c:v>0.21956390066626288</c:v>
                </c:pt>
                <c:pt idx="2">
                  <c:v>0.2341486708760015</c:v>
                </c:pt>
                <c:pt idx="3">
                  <c:v>0.27438851844058598</c:v>
                </c:pt>
              </c:numCache>
            </c:numRef>
          </c:val>
          <c:extLst>
            <c:ext xmlns:c16="http://schemas.microsoft.com/office/drawing/2014/chart" uri="{C3380CC4-5D6E-409C-BE32-E72D297353CC}">
              <c16:uniqueId val="{00000001-FE5C-4779-BFF5-31EB0EAC963B}"/>
            </c:ext>
          </c:extLst>
        </c:ser>
        <c:ser>
          <c:idx val="2"/>
          <c:order val="2"/>
          <c:tx>
            <c:strRef>
              <c:f>Occupations!$G$5</c:f>
              <c:strCache>
                <c:ptCount val="1"/>
                <c:pt idx="0">
                  <c:v>Associate professional occupations</c:v>
                </c:pt>
              </c:strCache>
            </c:strRef>
          </c:tx>
          <c:spPr>
            <a:solidFill>
              <a:schemeClr val="tx1">
                <a:lumMod val="20000"/>
                <a:lumOff val="80000"/>
              </a:schemeClr>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Occupations!$H$5:$K$5</c:f>
              <c:numCache>
                <c:formatCode>0%</c:formatCode>
                <c:ptCount val="4"/>
                <c:pt idx="0">
                  <c:v>0.10445205479452055</c:v>
                </c:pt>
                <c:pt idx="1">
                  <c:v>0.12507571168988491</c:v>
                </c:pt>
                <c:pt idx="2">
                  <c:v>0.13896110786862631</c:v>
                </c:pt>
                <c:pt idx="3">
                  <c:v>0.15565479861559559</c:v>
                </c:pt>
              </c:numCache>
            </c:numRef>
          </c:val>
          <c:extLst>
            <c:ext xmlns:c16="http://schemas.microsoft.com/office/drawing/2014/chart" uri="{C3380CC4-5D6E-409C-BE32-E72D297353CC}">
              <c16:uniqueId val="{00000002-FE5C-4779-BFF5-31EB0EAC963B}"/>
            </c:ext>
          </c:extLst>
        </c:ser>
        <c:ser>
          <c:idx val="3"/>
          <c:order val="3"/>
          <c:tx>
            <c:strRef>
              <c:f>Occupations!$G$6</c:f>
              <c:strCache>
                <c:ptCount val="1"/>
                <c:pt idx="0">
                  <c:v>Administrative and secretarial occupations</c:v>
                </c:pt>
              </c:strCache>
            </c:strRef>
          </c:tx>
          <c:spPr>
            <a:solidFill>
              <a:schemeClr val="accent2"/>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Occupations!$H$6:$K$6</c:f>
              <c:numCache>
                <c:formatCode>0%</c:formatCode>
                <c:ptCount val="4"/>
                <c:pt idx="0">
                  <c:v>7.7054794520547948E-2</c:v>
                </c:pt>
                <c:pt idx="1">
                  <c:v>9.9485160508782561E-2</c:v>
                </c:pt>
                <c:pt idx="2">
                  <c:v>9.4179445004510004E-2</c:v>
                </c:pt>
                <c:pt idx="3">
                  <c:v>9.227185987621625E-2</c:v>
                </c:pt>
              </c:numCache>
            </c:numRef>
          </c:val>
          <c:extLst>
            <c:ext xmlns:c16="http://schemas.microsoft.com/office/drawing/2014/chart" uri="{C3380CC4-5D6E-409C-BE32-E72D297353CC}">
              <c16:uniqueId val="{00000003-FE5C-4779-BFF5-31EB0EAC963B}"/>
            </c:ext>
          </c:extLst>
        </c:ser>
        <c:ser>
          <c:idx val="4"/>
          <c:order val="4"/>
          <c:tx>
            <c:strRef>
              <c:f>Occupations!$G$7</c:f>
              <c:strCache>
                <c:ptCount val="1"/>
                <c:pt idx="0">
                  <c:v>Skilled trades occupations</c:v>
                </c:pt>
              </c:strCache>
            </c:strRef>
          </c:tx>
          <c:spPr>
            <a:solidFill>
              <a:schemeClr val="accent2">
                <a:lumMod val="40000"/>
                <a:lumOff val="60000"/>
              </a:schemeClr>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Occupations!$H$7:$K$7</c:f>
              <c:numCache>
                <c:formatCode>0%</c:formatCode>
                <c:ptCount val="4"/>
                <c:pt idx="0">
                  <c:v>0.15325342465753425</c:v>
                </c:pt>
                <c:pt idx="1">
                  <c:v>9.115687462144155E-2</c:v>
                </c:pt>
                <c:pt idx="2">
                  <c:v>0.1028280362922481</c:v>
                </c:pt>
                <c:pt idx="3">
                  <c:v>8.4845560545925514E-2</c:v>
                </c:pt>
              </c:numCache>
            </c:numRef>
          </c:val>
          <c:extLst>
            <c:ext xmlns:c16="http://schemas.microsoft.com/office/drawing/2014/chart" uri="{C3380CC4-5D6E-409C-BE32-E72D297353CC}">
              <c16:uniqueId val="{00000004-FE5C-4779-BFF5-31EB0EAC963B}"/>
            </c:ext>
          </c:extLst>
        </c:ser>
        <c:ser>
          <c:idx val="5"/>
          <c:order val="5"/>
          <c:tx>
            <c:strRef>
              <c:f>Occupations!$G$8</c:f>
              <c:strCache>
                <c:ptCount val="1"/>
                <c:pt idx="0">
                  <c:v>Caring, leisure and other service occupations</c:v>
                </c:pt>
              </c:strCache>
            </c:strRef>
          </c:tx>
          <c:spPr>
            <a:solidFill>
              <a:schemeClr val="accent6"/>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Occupations!$H$8:$K$8</c:f>
              <c:numCache>
                <c:formatCode>0%</c:formatCode>
                <c:ptCount val="4"/>
                <c:pt idx="0">
                  <c:v>8.2191780821917804E-2</c:v>
                </c:pt>
                <c:pt idx="1">
                  <c:v>0.10039370078740158</c:v>
                </c:pt>
                <c:pt idx="2">
                  <c:v>9.4073327319997874E-2</c:v>
                </c:pt>
                <c:pt idx="3">
                  <c:v>8.1315619535484426E-2</c:v>
                </c:pt>
              </c:numCache>
            </c:numRef>
          </c:val>
          <c:extLst>
            <c:ext xmlns:c16="http://schemas.microsoft.com/office/drawing/2014/chart" uri="{C3380CC4-5D6E-409C-BE32-E72D297353CC}">
              <c16:uniqueId val="{00000005-FE5C-4779-BFF5-31EB0EAC963B}"/>
            </c:ext>
          </c:extLst>
        </c:ser>
        <c:ser>
          <c:idx val="6"/>
          <c:order val="6"/>
          <c:tx>
            <c:strRef>
              <c:f>Occupations!$G$9</c:f>
              <c:strCache>
                <c:ptCount val="1"/>
                <c:pt idx="0">
                  <c:v>Sales and customer service occupations</c:v>
                </c:pt>
              </c:strCache>
            </c:strRef>
          </c:tx>
          <c:spPr>
            <a:solidFill>
              <a:schemeClr val="accent6">
                <a:lumMod val="20000"/>
                <a:lumOff val="80000"/>
              </a:schemeClr>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Occupations!$H$9:$K$9</c:f>
              <c:numCache>
                <c:formatCode>0%</c:formatCode>
                <c:ptCount val="4"/>
                <c:pt idx="0">
                  <c:v>6.0787671232876712E-2</c:v>
                </c:pt>
                <c:pt idx="1">
                  <c:v>6.0115081768625074E-2</c:v>
                </c:pt>
                <c:pt idx="2">
                  <c:v>6.1176845121239457E-2</c:v>
                </c:pt>
                <c:pt idx="3">
                  <c:v>5.7737935437995658E-2</c:v>
                </c:pt>
              </c:numCache>
            </c:numRef>
          </c:val>
          <c:extLst>
            <c:ext xmlns:c16="http://schemas.microsoft.com/office/drawing/2014/chart" uri="{C3380CC4-5D6E-409C-BE32-E72D297353CC}">
              <c16:uniqueId val="{00000006-FE5C-4779-BFF5-31EB0EAC963B}"/>
            </c:ext>
          </c:extLst>
        </c:ser>
        <c:ser>
          <c:idx val="7"/>
          <c:order val="7"/>
          <c:tx>
            <c:strRef>
              <c:f>Occupations!$G$10</c:f>
              <c:strCache>
                <c:ptCount val="1"/>
                <c:pt idx="0">
                  <c:v>Process, plant and machine operatives</c:v>
                </c:pt>
              </c:strCache>
            </c:strRef>
          </c:tx>
          <c:spPr>
            <a:solidFill>
              <a:schemeClr val="accent5"/>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Occupations!$H$10:$K$10</c:f>
              <c:numCache>
                <c:formatCode>0%</c:formatCode>
                <c:ptCount val="4"/>
                <c:pt idx="0">
                  <c:v>7.5342465753424653E-2</c:v>
                </c:pt>
                <c:pt idx="1">
                  <c:v>8.2374318594791038E-2</c:v>
                </c:pt>
                <c:pt idx="2">
                  <c:v>7.3274261155621578E-2</c:v>
                </c:pt>
                <c:pt idx="3">
                  <c:v>5.1860746910848132E-2</c:v>
                </c:pt>
              </c:numCache>
            </c:numRef>
          </c:val>
          <c:extLst>
            <c:ext xmlns:c16="http://schemas.microsoft.com/office/drawing/2014/chart" uri="{C3380CC4-5D6E-409C-BE32-E72D297353CC}">
              <c16:uniqueId val="{00000007-FE5C-4779-BFF5-31EB0EAC963B}"/>
            </c:ext>
          </c:extLst>
        </c:ser>
        <c:ser>
          <c:idx val="8"/>
          <c:order val="8"/>
          <c:tx>
            <c:strRef>
              <c:f>Occupations!$G$11</c:f>
              <c:strCache>
                <c:ptCount val="1"/>
                <c:pt idx="0">
                  <c:v>Elementary occupations</c:v>
                </c:pt>
              </c:strCache>
            </c:strRef>
          </c:tx>
          <c:spPr>
            <a:solidFill>
              <a:schemeClr val="accent5">
                <a:lumMod val="40000"/>
                <a:lumOff val="60000"/>
              </a:schemeClr>
            </a:solidFill>
            <a:ln>
              <a:noFill/>
            </a:ln>
            <a:effectLst/>
          </c:spPr>
          <c:invertIfNegative val="0"/>
          <c:cat>
            <c:strRef>
              <c:f>Occupations!$H$2:$K$2</c:f>
              <c:strCache>
                <c:ptCount val="4"/>
                <c:pt idx="0">
                  <c:v>Rotherham</c:v>
                </c:pt>
                <c:pt idx="1">
                  <c:v>South Yorkshire</c:v>
                </c:pt>
                <c:pt idx="2">
                  <c:v>Statistical Neighbours</c:v>
                </c:pt>
                <c:pt idx="3">
                  <c:v>England</c:v>
                </c:pt>
              </c:strCache>
            </c:strRef>
          </c:cat>
          <c:val>
            <c:numRef>
              <c:f>Occupations!$H$11:$K$11</c:f>
              <c:numCache>
                <c:formatCode>0%</c:formatCode>
                <c:ptCount val="4"/>
                <c:pt idx="0">
                  <c:v>0.15924657534246575</c:v>
                </c:pt>
                <c:pt idx="1">
                  <c:v>0.13082980012113871</c:v>
                </c:pt>
                <c:pt idx="2">
                  <c:v>0.11683557064784847</c:v>
                </c:pt>
                <c:pt idx="3">
                  <c:v>8.6775600235087541E-2</c:v>
                </c:pt>
              </c:numCache>
            </c:numRef>
          </c:val>
          <c:extLst>
            <c:ext xmlns:c16="http://schemas.microsoft.com/office/drawing/2014/chart" uri="{C3380CC4-5D6E-409C-BE32-E72D297353CC}">
              <c16:uniqueId val="{00000008-FE5C-4779-BFF5-31EB0EAC963B}"/>
            </c:ext>
          </c:extLst>
        </c:ser>
        <c:dLbls>
          <c:showLegendKey val="0"/>
          <c:showVal val="0"/>
          <c:showCatName val="0"/>
          <c:showSerName val="0"/>
          <c:showPercent val="0"/>
          <c:showBubbleSize val="0"/>
        </c:dLbls>
        <c:gapWidth val="90"/>
        <c:overlap val="100"/>
        <c:axId val="621352128"/>
        <c:axId val="621354048"/>
      </c:barChart>
      <c:catAx>
        <c:axId val="62135212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21354048"/>
        <c:crosses val="autoZero"/>
        <c:auto val="1"/>
        <c:lblAlgn val="ctr"/>
        <c:lblOffset val="100"/>
        <c:noMultiLvlLbl val="0"/>
      </c:catAx>
      <c:valAx>
        <c:axId val="621354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21352128"/>
        <c:crosses val="autoZero"/>
        <c:crossBetween val="between"/>
      </c:valAx>
      <c:spPr>
        <a:noFill/>
        <a:ln>
          <a:noFill/>
        </a:ln>
        <a:effectLst/>
      </c:spPr>
    </c:plotArea>
    <c:legend>
      <c:legendPos val="r"/>
      <c:layout>
        <c:manualLayout>
          <c:xMode val="edge"/>
          <c:yMode val="edge"/>
          <c:x val="0.70566871879871351"/>
          <c:y val="0.12663278453829635"/>
          <c:w val="0.28681337437597426"/>
          <c:h val="0.83637055595323306"/>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b="0">
          <a:solidFill>
            <a:sysClr val="windowText" lastClr="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GVA per Job Filled</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'Productivity and earnings'!$H$3</c:f>
              <c:strCache>
                <c:ptCount val="1"/>
                <c:pt idx="0">
                  <c:v>2017</c:v>
                </c:pt>
              </c:strCache>
            </c:strRef>
          </c:tx>
          <c:spPr>
            <a:solidFill>
              <a:schemeClr val="accent1"/>
            </a:solidFill>
            <a:ln>
              <a:noFill/>
            </a:ln>
            <a:effectLst/>
          </c:spPr>
          <c:invertIfNegative val="0"/>
          <c:cat>
            <c:strRef>
              <c:f>'Productivity and earnings'!$G$4:$G$7</c:f>
              <c:strCache>
                <c:ptCount val="4"/>
                <c:pt idx="0">
                  <c:v>Rotherham</c:v>
                </c:pt>
                <c:pt idx="1">
                  <c:v>South Yorkshire</c:v>
                </c:pt>
                <c:pt idx="2">
                  <c:v>Statistical Neighbours</c:v>
                </c:pt>
                <c:pt idx="3">
                  <c:v>England</c:v>
                </c:pt>
              </c:strCache>
            </c:strRef>
          </c:cat>
          <c:val>
            <c:numRef>
              <c:f>'Productivity and earnings'!$H$4:$H$7</c:f>
              <c:numCache>
                <c:formatCode>[$£-809]#,##0;\-[$£-809]#,##0</c:formatCode>
                <c:ptCount val="4"/>
                <c:pt idx="0">
                  <c:v>42544.74</c:v>
                </c:pt>
                <c:pt idx="1">
                  <c:v>42768.917500000003</c:v>
                </c:pt>
                <c:pt idx="2">
                  <c:v>43910.487500000003</c:v>
                </c:pt>
                <c:pt idx="3">
                  <c:v>52276.7359</c:v>
                </c:pt>
              </c:numCache>
            </c:numRef>
          </c:val>
          <c:extLst>
            <c:ext xmlns:c16="http://schemas.microsoft.com/office/drawing/2014/chart" uri="{C3380CC4-5D6E-409C-BE32-E72D297353CC}">
              <c16:uniqueId val="{00000000-6590-40AE-B619-76CFADBDF05F}"/>
            </c:ext>
          </c:extLst>
        </c:ser>
        <c:ser>
          <c:idx val="1"/>
          <c:order val="1"/>
          <c:tx>
            <c:strRef>
              <c:f>'Productivity and earnings'!$L$3</c:f>
              <c:strCache>
                <c:ptCount val="1"/>
                <c:pt idx="0">
                  <c:v>2021</c:v>
                </c:pt>
              </c:strCache>
            </c:strRef>
          </c:tx>
          <c:spPr>
            <a:solidFill>
              <a:schemeClr val="accent2"/>
            </a:solidFill>
            <a:ln>
              <a:noFill/>
            </a:ln>
            <a:effectLst/>
          </c:spPr>
          <c:invertIfNegative val="0"/>
          <c:cat>
            <c:strRef>
              <c:f>'Productivity and earnings'!$G$4:$G$7</c:f>
              <c:strCache>
                <c:ptCount val="4"/>
                <c:pt idx="0">
                  <c:v>Rotherham</c:v>
                </c:pt>
                <c:pt idx="1">
                  <c:v>South Yorkshire</c:v>
                </c:pt>
                <c:pt idx="2">
                  <c:v>Statistical Neighbours</c:v>
                </c:pt>
                <c:pt idx="3">
                  <c:v>England</c:v>
                </c:pt>
              </c:strCache>
            </c:strRef>
          </c:cat>
          <c:val>
            <c:numRef>
              <c:f>'Productivity and earnings'!$L$4:$L$7</c:f>
              <c:numCache>
                <c:formatCode>[$£-809]#,##0;\-[$£-809]#,##0</c:formatCode>
                <c:ptCount val="4"/>
                <c:pt idx="0">
                  <c:v>43823</c:v>
                </c:pt>
                <c:pt idx="1">
                  <c:v>45195.65</c:v>
                </c:pt>
                <c:pt idx="2">
                  <c:v>45710.1875</c:v>
                </c:pt>
                <c:pt idx="3">
                  <c:v>55001.455900000001</c:v>
                </c:pt>
              </c:numCache>
            </c:numRef>
          </c:val>
          <c:extLst>
            <c:ext xmlns:c16="http://schemas.microsoft.com/office/drawing/2014/chart" uri="{C3380CC4-5D6E-409C-BE32-E72D297353CC}">
              <c16:uniqueId val="{00000001-6590-40AE-B619-76CFADBDF05F}"/>
            </c:ext>
          </c:extLst>
        </c:ser>
        <c:dLbls>
          <c:showLegendKey val="0"/>
          <c:showVal val="0"/>
          <c:showCatName val="0"/>
          <c:showSerName val="0"/>
          <c:showPercent val="0"/>
          <c:showBubbleSize val="0"/>
        </c:dLbls>
        <c:gapWidth val="219"/>
        <c:overlap val="-27"/>
        <c:axId val="622586927"/>
        <c:axId val="622589807"/>
      </c:barChart>
      <c:catAx>
        <c:axId val="62258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2589807"/>
        <c:crosses val="autoZero"/>
        <c:auto val="1"/>
        <c:lblAlgn val="ctr"/>
        <c:lblOffset val="100"/>
        <c:noMultiLvlLbl val="0"/>
      </c:catAx>
      <c:valAx>
        <c:axId val="622589807"/>
        <c:scaling>
          <c:orientation val="minMax"/>
        </c:scaling>
        <c:delete val="0"/>
        <c:axPos val="l"/>
        <c:majorGridlines>
          <c:spPr>
            <a:ln w="9525" cap="flat" cmpd="sng" algn="ctr">
              <a:solidFill>
                <a:schemeClr val="tx1">
                  <a:lumMod val="15000"/>
                  <a:lumOff val="85000"/>
                </a:schemeClr>
              </a:solidFill>
              <a:round/>
            </a:ln>
            <a:effectLst/>
          </c:spPr>
        </c:majorGridlines>
        <c:numFmt formatCode="[$£-809]#,##0;\-[$£-809]#,##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258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Jobs Quality, 2021</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3"/>
          <c:order val="0"/>
          <c:tx>
            <c:strRef>
              <c:f>'Productivity and earnings'!$K$24</c:f>
              <c:strCache>
                <c:ptCount val="1"/>
                <c:pt idx="0">
                  <c:v>England</c:v>
                </c:pt>
              </c:strCache>
            </c:strRef>
          </c:tx>
          <c:spPr>
            <a:solidFill>
              <a:schemeClr val="accent4"/>
            </a:solidFill>
            <a:ln>
              <a:noFill/>
            </a:ln>
            <a:effectLst/>
          </c:spPr>
          <c:invertIfNegative val="0"/>
          <c:cat>
            <c:strRef>
              <c:f>'Productivity and earnings'!$G$25:$G$27</c:f>
              <c:strCache>
                <c:ptCount val="3"/>
                <c:pt idx="0">
                  <c:v>Desired contract (%)</c:v>
                </c:pt>
                <c:pt idx="1">
                  <c:v>Opportunities for career progression (%)</c:v>
                </c:pt>
                <c:pt idx="2">
                  <c:v>Satisfactory hours (%)</c:v>
                </c:pt>
              </c:strCache>
            </c:strRef>
          </c:cat>
          <c:val>
            <c:numRef>
              <c:f>'Productivity and earnings'!$K$25:$K$27</c:f>
              <c:numCache>
                <c:formatCode>0%</c:formatCode>
                <c:ptCount val="3"/>
                <c:pt idx="0">
                  <c:v>0.98022127947476878</c:v>
                </c:pt>
                <c:pt idx="1">
                  <c:v>0.53906498206798614</c:v>
                </c:pt>
                <c:pt idx="2">
                  <c:v>0.81532813112811731</c:v>
                </c:pt>
              </c:numCache>
            </c:numRef>
          </c:val>
          <c:extLst>
            <c:ext xmlns:c16="http://schemas.microsoft.com/office/drawing/2014/chart" uri="{C3380CC4-5D6E-409C-BE32-E72D297353CC}">
              <c16:uniqueId val="{00000003-C5F9-4417-98AB-EB97C2185F8A}"/>
            </c:ext>
          </c:extLst>
        </c:ser>
        <c:ser>
          <c:idx val="2"/>
          <c:order val="1"/>
          <c:tx>
            <c:strRef>
              <c:f>'Productivity and earnings'!$J$24</c:f>
              <c:strCache>
                <c:ptCount val="1"/>
                <c:pt idx="0">
                  <c:v>Statistical Neighbours</c:v>
                </c:pt>
              </c:strCache>
            </c:strRef>
          </c:tx>
          <c:spPr>
            <a:solidFill>
              <a:schemeClr val="accent3"/>
            </a:solidFill>
            <a:ln>
              <a:noFill/>
            </a:ln>
            <a:effectLst/>
          </c:spPr>
          <c:invertIfNegative val="0"/>
          <c:cat>
            <c:strRef>
              <c:f>'Productivity and earnings'!$G$25:$G$27</c:f>
              <c:strCache>
                <c:ptCount val="3"/>
                <c:pt idx="0">
                  <c:v>Desired contract (%)</c:v>
                </c:pt>
                <c:pt idx="1">
                  <c:v>Opportunities for career progression (%)</c:v>
                </c:pt>
                <c:pt idx="2">
                  <c:v>Satisfactory hours (%)</c:v>
                </c:pt>
              </c:strCache>
            </c:strRef>
          </c:cat>
          <c:val>
            <c:numRef>
              <c:f>'Productivity and earnings'!$J$25:$J$27</c:f>
              <c:numCache>
                <c:formatCode>0%</c:formatCode>
                <c:ptCount val="3"/>
                <c:pt idx="0">
                  <c:v>0.9794116081152795</c:v>
                </c:pt>
                <c:pt idx="1">
                  <c:v>0.5137654308426074</c:v>
                </c:pt>
                <c:pt idx="2">
                  <c:v>0.83305211877987828</c:v>
                </c:pt>
              </c:numCache>
            </c:numRef>
          </c:val>
          <c:extLst>
            <c:ext xmlns:c16="http://schemas.microsoft.com/office/drawing/2014/chart" uri="{C3380CC4-5D6E-409C-BE32-E72D297353CC}">
              <c16:uniqueId val="{00000002-C5F9-4417-98AB-EB97C2185F8A}"/>
            </c:ext>
          </c:extLst>
        </c:ser>
        <c:ser>
          <c:idx val="1"/>
          <c:order val="2"/>
          <c:tx>
            <c:strRef>
              <c:f>'Productivity and earnings'!$I$24</c:f>
              <c:strCache>
                <c:ptCount val="1"/>
                <c:pt idx="0">
                  <c:v>South Yorkshire</c:v>
                </c:pt>
              </c:strCache>
            </c:strRef>
          </c:tx>
          <c:spPr>
            <a:solidFill>
              <a:schemeClr val="accent2"/>
            </a:solidFill>
            <a:ln>
              <a:noFill/>
            </a:ln>
            <a:effectLst/>
          </c:spPr>
          <c:invertIfNegative val="0"/>
          <c:cat>
            <c:strRef>
              <c:f>'Productivity and earnings'!$G$25:$G$27</c:f>
              <c:strCache>
                <c:ptCount val="3"/>
                <c:pt idx="0">
                  <c:v>Desired contract (%)</c:v>
                </c:pt>
                <c:pt idx="1">
                  <c:v>Opportunities for career progression (%)</c:v>
                </c:pt>
                <c:pt idx="2">
                  <c:v>Satisfactory hours (%)</c:v>
                </c:pt>
              </c:strCache>
            </c:strRef>
          </c:cat>
          <c:val>
            <c:numRef>
              <c:f>'Productivity and earnings'!$I$25:$I$27</c:f>
              <c:numCache>
                <c:formatCode>0%</c:formatCode>
                <c:ptCount val="3"/>
                <c:pt idx="0">
                  <c:v>0.97752982380858489</c:v>
                </c:pt>
                <c:pt idx="1">
                  <c:v>0.50811370692945834</c:v>
                </c:pt>
                <c:pt idx="2">
                  <c:v>0.83576534547670223</c:v>
                </c:pt>
              </c:numCache>
            </c:numRef>
          </c:val>
          <c:extLst>
            <c:ext xmlns:c16="http://schemas.microsoft.com/office/drawing/2014/chart" uri="{C3380CC4-5D6E-409C-BE32-E72D297353CC}">
              <c16:uniqueId val="{00000001-C5F9-4417-98AB-EB97C2185F8A}"/>
            </c:ext>
          </c:extLst>
        </c:ser>
        <c:ser>
          <c:idx val="0"/>
          <c:order val="3"/>
          <c:tx>
            <c:strRef>
              <c:f>'Productivity and earnings'!$H$24</c:f>
              <c:strCache>
                <c:ptCount val="1"/>
                <c:pt idx="0">
                  <c:v>Rotherham</c:v>
                </c:pt>
              </c:strCache>
            </c:strRef>
          </c:tx>
          <c:spPr>
            <a:solidFill>
              <a:schemeClr val="accent1"/>
            </a:solidFill>
            <a:ln>
              <a:noFill/>
            </a:ln>
            <a:effectLst/>
          </c:spPr>
          <c:invertIfNegative val="0"/>
          <c:cat>
            <c:strRef>
              <c:f>'Productivity and earnings'!$G$25:$G$27</c:f>
              <c:strCache>
                <c:ptCount val="3"/>
                <c:pt idx="0">
                  <c:v>Desired contract (%)</c:v>
                </c:pt>
                <c:pt idx="1">
                  <c:v>Opportunities for career progression (%)</c:v>
                </c:pt>
                <c:pt idx="2">
                  <c:v>Satisfactory hours (%)</c:v>
                </c:pt>
              </c:strCache>
            </c:strRef>
          </c:cat>
          <c:val>
            <c:numRef>
              <c:f>'Productivity and earnings'!$H$25:$H$27</c:f>
              <c:numCache>
                <c:formatCode>0%</c:formatCode>
                <c:ptCount val="3"/>
                <c:pt idx="0">
                  <c:v>0.98408351541636296</c:v>
                </c:pt>
                <c:pt idx="1">
                  <c:v>0.57053406998158396</c:v>
                </c:pt>
                <c:pt idx="2">
                  <c:v>0.84329206117989797</c:v>
                </c:pt>
              </c:numCache>
            </c:numRef>
          </c:val>
          <c:extLst>
            <c:ext xmlns:c16="http://schemas.microsoft.com/office/drawing/2014/chart" uri="{C3380CC4-5D6E-409C-BE32-E72D297353CC}">
              <c16:uniqueId val="{00000000-C5F9-4417-98AB-EB97C2185F8A}"/>
            </c:ext>
          </c:extLst>
        </c:ser>
        <c:dLbls>
          <c:showLegendKey val="0"/>
          <c:showVal val="0"/>
          <c:showCatName val="0"/>
          <c:showSerName val="0"/>
          <c:showPercent val="0"/>
          <c:showBubbleSize val="0"/>
        </c:dLbls>
        <c:gapWidth val="182"/>
        <c:axId val="661649967"/>
        <c:axId val="661650447"/>
      </c:barChart>
      <c:catAx>
        <c:axId val="661649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61650447"/>
        <c:crosses val="autoZero"/>
        <c:auto val="1"/>
        <c:lblAlgn val="ctr"/>
        <c:lblOffset val="100"/>
        <c:noMultiLvlLbl val="0"/>
      </c:catAx>
      <c:valAx>
        <c:axId val="66165044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61649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Graduates in Employment by Skills Group, 2021/22</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Graduates!$K$23</c:f>
              <c:strCache>
                <c:ptCount val="1"/>
                <c:pt idx="0">
                  <c:v>High skilled</c:v>
                </c:pt>
              </c:strCache>
            </c:strRef>
          </c:tx>
          <c:spPr>
            <a:solidFill>
              <a:schemeClr val="accent1"/>
            </a:solidFill>
            <a:ln>
              <a:noFill/>
            </a:ln>
            <a:effectLst/>
          </c:spPr>
          <c:invertIfNegative val="0"/>
          <c:cat>
            <c:strRef>
              <c:f>Graduates!$J$24:$J$26</c:f>
              <c:strCache>
                <c:ptCount val="3"/>
                <c:pt idx="0">
                  <c:v>RNN Group</c:v>
                </c:pt>
                <c:pt idx="1">
                  <c:v>The Sheffield College</c:v>
                </c:pt>
                <c:pt idx="2">
                  <c:v>The University of Sheffield</c:v>
                </c:pt>
              </c:strCache>
            </c:strRef>
          </c:cat>
          <c:val>
            <c:numRef>
              <c:f>Graduates!$K$24:$K$26</c:f>
              <c:numCache>
                <c:formatCode>General</c:formatCode>
                <c:ptCount val="3"/>
                <c:pt idx="0">
                  <c:v>30</c:v>
                </c:pt>
                <c:pt idx="1">
                  <c:v>30</c:v>
                </c:pt>
                <c:pt idx="2">
                  <c:v>2145</c:v>
                </c:pt>
              </c:numCache>
            </c:numRef>
          </c:val>
          <c:extLst>
            <c:ext xmlns:c16="http://schemas.microsoft.com/office/drawing/2014/chart" uri="{C3380CC4-5D6E-409C-BE32-E72D297353CC}">
              <c16:uniqueId val="{00000000-1888-440E-B86F-31F6C64CFCC6}"/>
            </c:ext>
          </c:extLst>
        </c:ser>
        <c:ser>
          <c:idx val="1"/>
          <c:order val="1"/>
          <c:tx>
            <c:strRef>
              <c:f>Graduates!$L$23</c:f>
              <c:strCache>
                <c:ptCount val="1"/>
                <c:pt idx="0">
                  <c:v>Medium skilled</c:v>
                </c:pt>
              </c:strCache>
            </c:strRef>
          </c:tx>
          <c:spPr>
            <a:solidFill>
              <a:schemeClr val="accent2"/>
            </a:solidFill>
            <a:ln>
              <a:noFill/>
            </a:ln>
            <a:effectLst/>
          </c:spPr>
          <c:invertIfNegative val="0"/>
          <c:cat>
            <c:strRef>
              <c:f>Graduates!$J$24:$J$26</c:f>
              <c:strCache>
                <c:ptCount val="3"/>
                <c:pt idx="0">
                  <c:v>RNN Group</c:v>
                </c:pt>
                <c:pt idx="1">
                  <c:v>The Sheffield College</c:v>
                </c:pt>
                <c:pt idx="2">
                  <c:v>The University of Sheffield</c:v>
                </c:pt>
              </c:strCache>
            </c:strRef>
          </c:cat>
          <c:val>
            <c:numRef>
              <c:f>Graduates!$L$24:$L$26</c:f>
              <c:numCache>
                <c:formatCode>General</c:formatCode>
                <c:ptCount val="3"/>
                <c:pt idx="0">
                  <c:v>40</c:v>
                </c:pt>
                <c:pt idx="1">
                  <c:v>10</c:v>
                </c:pt>
                <c:pt idx="2">
                  <c:v>195</c:v>
                </c:pt>
              </c:numCache>
            </c:numRef>
          </c:val>
          <c:extLst>
            <c:ext xmlns:c16="http://schemas.microsoft.com/office/drawing/2014/chart" uri="{C3380CC4-5D6E-409C-BE32-E72D297353CC}">
              <c16:uniqueId val="{00000001-1888-440E-B86F-31F6C64CFCC6}"/>
            </c:ext>
          </c:extLst>
        </c:ser>
        <c:ser>
          <c:idx val="2"/>
          <c:order val="2"/>
          <c:tx>
            <c:strRef>
              <c:f>Graduates!$M$23</c:f>
              <c:strCache>
                <c:ptCount val="1"/>
                <c:pt idx="0">
                  <c:v>Low skilled</c:v>
                </c:pt>
              </c:strCache>
            </c:strRef>
          </c:tx>
          <c:spPr>
            <a:solidFill>
              <a:schemeClr val="accent3"/>
            </a:solidFill>
            <a:ln>
              <a:noFill/>
            </a:ln>
            <a:effectLst/>
          </c:spPr>
          <c:invertIfNegative val="0"/>
          <c:cat>
            <c:strRef>
              <c:f>Graduates!$J$24:$J$26</c:f>
              <c:strCache>
                <c:ptCount val="3"/>
                <c:pt idx="0">
                  <c:v>RNN Group</c:v>
                </c:pt>
                <c:pt idx="1">
                  <c:v>The Sheffield College</c:v>
                </c:pt>
                <c:pt idx="2">
                  <c:v>The University of Sheffield</c:v>
                </c:pt>
              </c:strCache>
            </c:strRef>
          </c:cat>
          <c:val>
            <c:numRef>
              <c:f>Graduates!$M$24:$M$26</c:f>
              <c:numCache>
                <c:formatCode>General</c:formatCode>
                <c:ptCount val="3"/>
                <c:pt idx="0">
                  <c:v>10</c:v>
                </c:pt>
                <c:pt idx="1">
                  <c:v>15</c:v>
                </c:pt>
                <c:pt idx="2">
                  <c:v>150</c:v>
                </c:pt>
              </c:numCache>
            </c:numRef>
          </c:val>
          <c:extLst>
            <c:ext xmlns:c16="http://schemas.microsoft.com/office/drawing/2014/chart" uri="{C3380CC4-5D6E-409C-BE32-E72D297353CC}">
              <c16:uniqueId val="{00000002-1888-440E-B86F-31F6C64CFCC6}"/>
            </c:ext>
          </c:extLst>
        </c:ser>
        <c:dLbls>
          <c:showLegendKey val="0"/>
          <c:showVal val="0"/>
          <c:showCatName val="0"/>
          <c:showSerName val="0"/>
          <c:showPercent val="0"/>
          <c:showBubbleSize val="0"/>
        </c:dLbls>
        <c:gapWidth val="90"/>
        <c:overlap val="100"/>
        <c:axId val="693742463"/>
        <c:axId val="693747263"/>
      </c:barChart>
      <c:catAx>
        <c:axId val="6937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93747263"/>
        <c:crosses val="autoZero"/>
        <c:auto val="1"/>
        <c:lblAlgn val="ctr"/>
        <c:lblOffset val="100"/>
        <c:noMultiLvlLbl val="0"/>
      </c:catAx>
      <c:valAx>
        <c:axId val="693747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9374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Graduate Retention by Town, 2018/19</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Graduates!$B$43</c:f>
              <c:strCache>
                <c:ptCount val="1"/>
                <c:pt idx="0">
                  <c:v>Proportion of graduates</c:v>
                </c:pt>
              </c:strCache>
            </c:strRef>
          </c:tx>
          <c:spPr>
            <a:solidFill>
              <a:schemeClr val="accent1"/>
            </a:solidFill>
            <a:ln>
              <a:noFill/>
            </a:ln>
            <a:effectLst/>
          </c:spPr>
          <c:invertIfNegative val="0"/>
          <c:cat>
            <c:strRef>
              <c:f>Graduates!$C$42:$D$42</c:f>
              <c:strCache>
                <c:ptCount val="2"/>
                <c:pt idx="0">
                  <c:v>Rotherham</c:v>
                </c:pt>
                <c:pt idx="1">
                  <c:v>National median</c:v>
                </c:pt>
              </c:strCache>
            </c:strRef>
          </c:cat>
          <c:val>
            <c:numRef>
              <c:f>Graduates!$C$43:$D$43</c:f>
              <c:numCache>
                <c:formatCode>0%</c:formatCode>
                <c:ptCount val="2"/>
                <c:pt idx="0">
                  <c:v>0.24</c:v>
                </c:pt>
                <c:pt idx="1">
                  <c:v>0.3</c:v>
                </c:pt>
              </c:numCache>
            </c:numRef>
          </c:val>
          <c:extLst>
            <c:ext xmlns:c16="http://schemas.microsoft.com/office/drawing/2014/chart" uri="{C3380CC4-5D6E-409C-BE32-E72D297353CC}">
              <c16:uniqueId val="{00000000-77FB-4CCB-A7CF-5153B0B4A291}"/>
            </c:ext>
          </c:extLst>
        </c:ser>
        <c:ser>
          <c:idx val="1"/>
          <c:order val="1"/>
          <c:tx>
            <c:strRef>
              <c:f>Graduates!$B$44</c:f>
              <c:strCache>
                <c:ptCount val="1"/>
                <c:pt idx="0">
                  <c:v>Graduate retention rate</c:v>
                </c:pt>
              </c:strCache>
            </c:strRef>
          </c:tx>
          <c:spPr>
            <a:solidFill>
              <a:schemeClr val="accent2"/>
            </a:solidFill>
            <a:ln>
              <a:noFill/>
            </a:ln>
            <a:effectLst/>
          </c:spPr>
          <c:invertIfNegative val="0"/>
          <c:cat>
            <c:strRef>
              <c:f>Graduates!$C$42:$D$42</c:f>
              <c:strCache>
                <c:ptCount val="2"/>
                <c:pt idx="0">
                  <c:v>Rotherham</c:v>
                </c:pt>
                <c:pt idx="1">
                  <c:v>National median</c:v>
                </c:pt>
              </c:strCache>
            </c:strRef>
          </c:cat>
          <c:val>
            <c:numRef>
              <c:f>Graduates!$C$44:$D$44</c:f>
              <c:numCache>
                <c:formatCode>0%</c:formatCode>
                <c:ptCount val="2"/>
                <c:pt idx="0">
                  <c:v>0.64</c:v>
                </c:pt>
                <c:pt idx="1">
                  <c:v>0.55000000000000004</c:v>
                </c:pt>
              </c:numCache>
            </c:numRef>
          </c:val>
          <c:extLst>
            <c:ext xmlns:c16="http://schemas.microsoft.com/office/drawing/2014/chart" uri="{C3380CC4-5D6E-409C-BE32-E72D297353CC}">
              <c16:uniqueId val="{00000001-77FB-4CCB-A7CF-5153B0B4A291}"/>
            </c:ext>
          </c:extLst>
        </c:ser>
        <c:dLbls>
          <c:showLegendKey val="0"/>
          <c:showVal val="0"/>
          <c:showCatName val="0"/>
          <c:showSerName val="0"/>
          <c:showPercent val="0"/>
          <c:showBubbleSize val="0"/>
        </c:dLbls>
        <c:gapWidth val="90"/>
        <c:overlap val="-27"/>
        <c:axId val="1410118895"/>
        <c:axId val="1410119375"/>
      </c:barChart>
      <c:catAx>
        <c:axId val="141011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10119375"/>
        <c:crosses val="autoZero"/>
        <c:auto val="1"/>
        <c:lblAlgn val="ctr"/>
        <c:lblOffset val="100"/>
        <c:noMultiLvlLbl val="0"/>
      </c:catAx>
      <c:valAx>
        <c:axId val="14101193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1011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A3-42D9-A45B-27E3F8779391}"/>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94A3-42D9-A45B-27E3F8779391}"/>
              </c:ext>
            </c:extLst>
          </c:dPt>
          <c:val>
            <c:numRef>
              <c:f>Training!$C$8:$C$9</c:f>
              <c:numCache>
                <c:formatCode>0%</c:formatCode>
                <c:ptCount val="2"/>
                <c:pt idx="0">
                  <c:v>9.8455598455598453E-2</c:v>
                </c:pt>
                <c:pt idx="1">
                  <c:v>0.90154440154440152</c:v>
                </c:pt>
              </c:numCache>
            </c:numRef>
          </c:val>
          <c:extLst>
            <c:ext xmlns:c16="http://schemas.microsoft.com/office/drawing/2014/chart" uri="{C3380CC4-5D6E-409C-BE32-E72D297353CC}">
              <c16:uniqueId val="{00000004-94A3-42D9-A45B-27E3F877939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Travel to Work, 2021</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Commuters travelling more than 10km to work</c:v>
          </c:tx>
          <c:spPr>
            <a:solidFill>
              <a:schemeClr val="accent1"/>
            </a:solidFill>
            <a:ln>
              <a:noFill/>
            </a:ln>
            <a:effectLst/>
          </c:spPr>
          <c:invertIfNegative val="0"/>
          <c:cat>
            <c:strRef>
              <c:f>Transport!$C$3:$F$3</c:f>
              <c:strCache>
                <c:ptCount val="4"/>
                <c:pt idx="0">
                  <c:v>Rotherham</c:v>
                </c:pt>
                <c:pt idx="1">
                  <c:v>South Yorkshire</c:v>
                </c:pt>
                <c:pt idx="2">
                  <c:v>Statistical neighbours</c:v>
                </c:pt>
                <c:pt idx="3">
                  <c:v>England</c:v>
                </c:pt>
              </c:strCache>
            </c:strRef>
          </c:cat>
          <c:val>
            <c:numRef>
              <c:f>Transport!$C$14:$F$14</c:f>
              <c:numCache>
                <c:formatCode>0%</c:formatCode>
                <c:ptCount val="4"/>
                <c:pt idx="0">
                  <c:v>0.34698499317871756</c:v>
                </c:pt>
                <c:pt idx="1">
                  <c:v>0.30509145892711392</c:v>
                </c:pt>
                <c:pt idx="2">
                  <c:v>0.3173633563221247</c:v>
                </c:pt>
                <c:pt idx="3">
                  <c:v>0.21719631783361584</c:v>
                </c:pt>
              </c:numCache>
            </c:numRef>
          </c:val>
          <c:extLst>
            <c:ext xmlns:c16="http://schemas.microsoft.com/office/drawing/2014/chart" uri="{C3380CC4-5D6E-409C-BE32-E72D297353CC}">
              <c16:uniqueId val="{00000000-626B-4E4C-AEC3-F3C881035EA0}"/>
            </c:ext>
          </c:extLst>
        </c:ser>
        <c:ser>
          <c:idx val="2"/>
          <c:order val="1"/>
          <c:tx>
            <c:v>Residents in employment working mainly from home</c:v>
          </c:tx>
          <c:spPr>
            <a:solidFill>
              <a:schemeClr val="accent3"/>
            </a:solidFill>
            <a:ln>
              <a:noFill/>
            </a:ln>
            <a:effectLst/>
          </c:spPr>
          <c:invertIfNegative val="0"/>
          <c:cat>
            <c:strRef>
              <c:f>Transport!$C$3:$F$3</c:f>
              <c:strCache>
                <c:ptCount val="4"/>
                <c:pt idx="0">
                  <c:v>Rotherham</c:v>
                </c:pt>
                <c:pt idx="1">
                  <c:v>South Yorkshire</c:v>
                </c:pt>
                <c:pt idx="2">
                  <c:v>Statistical neighbours</c:v>
                </c:pt>
                <c:pt idx="3">
                  <c:v>England</c:v>
                </c:pt>
              </c:strCache>
            </c:strRef>
          </c:cat>
          <c:val>
            <c:numRef>
              <c:f>Transport!$C$16:$F$16</c:f>
              <c:numCache>
                <c:formatCode>0%</c:formatCode>
                <c:ptCount val="4"/>
                <c:pt idx="0">
                  <c:v>0.21009295021433724</c:v>
                </c:pt>
                <c:pt idx="1">
                  <c:v>0.23343978521445732</c:v>
                </c:pt>
                <c:pt idx="2">
                  <c:v>0.23432300397998773</c:v>
                </c:pt>
                <c:pt idx="3">
                  <c:v>0.31513669989570997</c:v>
                </c:pt>
              </c:numCache>
            </c:numRef>
          </c:val>
          <c:extLst>
            <c:ext xmlns:c16="http://schemas.microsoft.com/office/drawing/2014/chart" uri="{C3380CC4-5D6E-409C-BE32-E72D297353CC}">
              <c16:uniqueId val="{00000001-626B-4E4C-AEC3-F3C881035EA0}"/>
            </c:ext>
          </c:extLst>
        </c:ser>
        <c:dLbls>
          <c:showLegendKey val="0"/>
          <c:showVal val="0"/>
          <c:showCatName val="0"/>
          <c:showSerName val="0"/>
          <c:showPercent val="0"/>
          <c:showBubbleSize val="0"/>
        </c:dLbls>
        <c:gapWidth val="90"/>
        <c:overlap val="-27"/>
        <c:axId val="94031056"/>
        <c:axId val="94019056"/>
      </c:barChart>
      <c:catAx>
        <c:axId val="9403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4019056"/>
        <c:crosses val="autoZero"/>
        <c:auto val="1"/>
        <c:lblAlgn val="ctr"/>
        <c:lblOffset val="100"/>
        <c:noMultiLvlLbl val="0"/>
      </c:catAx>
      <c:valAx>
        <c:axId val="9401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403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Disability</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Health!$B$3</c:f>
              <c:strCache>
                <c:ptCount val="1"/>
                <c:pt idx="0">
                  <c:v>Residents with a disability</c:v>
                </c:pt>
              </c:strCache>
            </c:strRef>
          </c:tx>
          <c:spPr>
            <a:solidFill>
              <a:schemeClr val="accent1"/>
            </a:solidFill>
            <a:ln>
              <a:noFill/>
            </a:ln>
            <a:effectLst/>
          </c:spPr>
          <c:invertIfNegative val="0"/>
          <c:cat>
            <c:strRef>
              <c:f>Health!$C$2:$F$2</c:f>
              <c:strCache>
                <c:ptCount val="4"/>
                <c:pt idx="0">
                  <c:v>Rotherham</c:v>
                </c:pt>
                <c:pt idx="1">
                  <c:v>South Yorkshire</c:v>
                </c:pt>
                <c:pt idx="2">
                  <c:v>Statistical neighbours</c:v>
                </c:pt>
                <c:pt idx="3">
                  <c:v>England</c:v>
                </c:pt>
              </c:strCache>
            </c:strRef>
          </c:cat>
          <c:val>
            <c:numRef>
              <c:f>Health!$C$3:$F$3</c:f>
              <c:numCache>
                <c:formatCode>0%</c:formatCode>
                <c:ptCount val="4"/>
                <c:pt idx="0">
                  <c:v>0.21134507368128003</c:v>
                </c:pt>
                <c:pt idx="1">
                  <c:v>0.20536592851392246</c:v>
                </c:pt>
                <c:pt idx="2">
                  <c:v>0.19717936519057952</c:v>
                </c:pt>
                <c:pt idx="3">
                  <c:v>0.1730307165061685</c:v>
                </c:pt>
              </c:numCache>
            </c:numRef>
          </c:val>
          <c:extLst>
            <c:ext xmlns:c16="http://schemas.microsoft.com/office/drawing/2014/chart" uri="{C3380CC4-5D6E-409C-BE32-E72D297353CC}">
              <c16:uniqueId val="{00000000-F670-4BFF-B564-177AD8C7D8D6}"/>
            </c:ext>
          </c:extLst>
        </c:ser>
        <c:ser>
          <c:idx val="1"/>
          <c:order val="1"/>
          <c:tx>
            <c:strRef>
              <c:f>Health!$B$4</c:f>
              <c:strCache>
                <c:ptCount val="1"/>
                <c:pt idx="0">
                  <c:v>Disability employment rate</c:v>
                </c:pt>
              </c:strCache>
            </c:strRef>
          </c:tx>
          <c:spPr>
            <a:solidFill>
              <a:schemeClr val="accent2"/>
            </a:solidFill>
            <a:ln>
              <a:noFill/>
            </a:ln>
            <a:effectLst/>
          </c:spPr>
          <c:invertIfNegative val="0"/>
          <c:cat>
            <c:strRef>
              <c:f>Health!$C$2:$F$2</c:f>
              <c:strCache>
                <c:ptCount val="4"/>
                <c:pt idx="0">
                  <c:v>Rotherham</c:v>
                </c:pt>
                <c:pt idx="1">
                  <c:v>South Yorkshire</c:v>
                </c:pt>
                <c:pt idx="2">
                  <c:v>Statistical neighbours</c:v>
                </c:pt>
                <c:pt idx="3">
                  <c:v>England</c:v>
                </c:pt>
              </c:strCache>
            </c:strRef>
          </c:cat>
          <c:val>
            <c:numRef>
              <c:f>Health!$C$4:$F$4</c:f>
              <c:numCache>
                <c:formatCode>0%</c:formatCode>
                <c:ptCount val="4"/>
                <c:pt idx="0">
                  <c:v>0.44331076134699854</c:v>
                </c:pt>
                <c:pt idx="1">
                  <c:v>0.50371091782248045</c:v>
                </c:pt>
                <c:pt idx="2">
                  <c:v>0.50154542754152587</c:v>
                </c:pt>
                <c:pt idx="3">
                  <c:v>0.54867714823188307</c:v>
                </c:pt>
              </c:numCache>
            </c:numRef>
          </c:val>
          <c:extLst>
            <c:ext xmlns:c16="http://schemas.microsoft.com/office/drawing/2014/chart" uri="{C3380CC4-5D6E-409C-BE32-E72D297353CC}">
              <c16:uniqueId val="{00000001-F670-4BFF-B564-177AD8C7D8D6}"/>
            </c:ext>
          </c:extLst>
        </c:ser>
        <c:dLbls>
          <c:showLegendKey val="0"/>
          <c:showVal val="0"/>
          <c:showCatName val="0"/>
          <c:showSerName val="0"/>
          <c:showPercent val="0"/>
          <c:showBubbleSize val="0"/>
        </c:dLbls>
        <c:gapWidth val="90"/>
        <c:overlap val="-27"/>
        <c:axId val="1371767856"/>
        <c:axId val="1371766896"/>
      </c:barChart>
      <c:catAx>
        <c:axId val="13717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71766896"/>
        <c:crosses val="autoZero"/>
        <c:auto val="1"/>
        <c:lblAlgn val="ctr"/>
        <c:lblOffset val="100"/>
        <c:noMultiLvlLbl val="0"/>
      </c:catAx>
      <c:valAx>
        <c:axId val="137176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7176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t>Proportion of NEETs</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NEET!$K$1</c:f>
              <c:strCache>
                <c:ptCount val="1"/>
                <c:pt idx="0">
                  <c:v>2019</c:v>
                </c:pt>
              </c:strCache>
            </c:strRef>
          </c:tx>
          <c:spPr>
            <a:solidFill>
              <a:schemeClr val="accent1"/>
            </a:solidFill>
            <a:ln>
              <a:noFill/>
            </a:ln>
            <a:effectLst/>
          </c:spPr>
          <c:invertIfNegative val="0"/>
          <c:cat>
            <c:strRef>
              <c:f>NEET!$J$2:$J$5</c:f>
              <c:strCache>
                <c:ptCount val="4"/>
                <c:pt idx="0">
                  <c:v>Rotherham</c:v>
                </c:pt>
                <c:pt idx="1">
                  <c:v>South Yorkshire</c:v>
                </c:pt>
                <c:pt idx="2">
                  <c:v>Statistical Neighbours</c:v>
                </c:pt>
                <c:pt idx="3">
                  <c:v>England</c:v>
                </c:pt>
              </c:strCache>
            </c:strRef>
          </c:cat>
          <c:val>
            <c:numRef>
              <c:f>NEET!$K$2:$K$5</c:f>
              <c:numCache>
                <c:formatCode>0%</c:formatCode>
                <c:ptCount val="4"/>
                <c:pt idx="0">
                  <c:v>0.03</c:v>
                </c:pt>
                <c:pt idx="1">
                  <c:v>3.2500000000000001E-2</c:v>
                </c:pt>
                <c:pt idx="2">
                  <c:v>3.5624999999999997E-2</c:v>
                </c:pt>
                <c:pt idx="3">
                  <c:v>2.8688524590163932E-2</c:v>
                </c:pt>
              </c:numCache>
            </c:numRef>
          </c:val>
          <c:extLst>
            <c:ext xmlns:c16="http://schemas.microsoft.com/office/drawing/2014/chart" uri="{C3380CC4-5D6E-409C-BE32-E72D297353CC}">
              <c16:uniqueId val="{00000000-ED83-4823-BCF6-B01112088C73}"/>
            </c:ext>
          </c:extLst>
        </c:ser>
        <c:ser>
          <c:idx val="1"/>
          <c:order val="1"/>
          <c:tx>
            <c:strRef>
              <c:f>NEET!$L$1</c:f>
              <c:strCache>
                <c:ptCount val="1"/>
                <c:pt idx="0">
                  <c:v>2023</c:v>
                </c:pt>
              </c:strCache>
            </c:strRef>
          </c:tx>
          <c:spPr>
            <a:solidFill>
              <a:schemeClr val="accent2"/>
            </a:solidFill>
            <a:ln>
              <a:noFill/>
            </a:ln>
            <a:effectLst/>
          </c:spPr>
          <c:invertIfNegative val="0"/>
          <c:cat>
            <c:strRef>
              <c:f>NEET!$J$2:$J$5</c:f>
              <c:strCache>
                <c:ptCount val="4"/>
                <c:pt idx="0">
                  <c:v>Rotherham</c:v>
                </c:pt>
                <c:pt idx="1">
                  <c:v>South Yorkshire</c:v>
                </c:pt>
                <c:pt idx="2">
                  <c:v>Statistical Neighbours</c:v>
                </c:pt>
                <c:pt idx="3">
                  <c:v>England</c:v>
                </c:pt>
              </c:strCache>
            </c:strRef>
          </c:cat>
          <c:val>
            <c:numRef>
              <c:f>NEET!$L$2:$L$5</c:f>
              <c:numCache>
                <c:formatCode>0%</c:formatCode>
                <c:ptCount val="4"/>
                <c:pt idx="0">
                  <c:v>0.05</c:v>
                </c:pt>
                <c:pt idx="1">
                  <c:v>3.7499999999999999E-2</c:v>
                </c:pt>
                <c:pt idx="2">
                  <c:v>3.5000000000000003E-2</c:v>
                </c:pt>
                <c:pt idx="3">
                  <c:v>2.9285714285714283E-2</c:v>
                </c:pt>
              </c:numCache>
            </c:numRef>
          </c:val>
          <c:extLst>
            <c:ext xmlns:c16="http://schemas.microsoft.com/office/drawing/2014/chart" uri="{C3380CC4-5D6E-409C-BE32-E72D297353CC}">
              <c16:uniqueId val="{00000001-ED83-4823-BCF6-B01112088C73}"/>
            </c:ext>
          </c:extLst>
        </c:ser>
        <c:dLbls>
          <c:showLegendKey val="0"/>
          <c:showVal val="0"/>
          <c:showCatName val="0"/>
          <c:showSerName val="0"/>
          <c:showPercent val="0"/>
          <c:showBubbleSize val="0"/>
        </c:dLbls>
        <c:gapWidth val="90"/>
        <c:overlap val="-27"/>
        <c:axId val="46608192"/>
        <c:axId val="46612992"/>
      </c:barChart>
      <c:catAx>
        <c:axId val="4660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12992"/>
        <c:crosses val="autoZero"/>
        <c:auto val="1"/>
        <c:lblAlgn val="ctr"/>
        <c:lblOffset val="100"/>
        <c:noMultiLvlLbl val="0"/>
      </c:catAx>
      <c:valAx>
        <c:axId val="4661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0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C-4DB3-A021-668EACD1EC6A}"/>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627C-4DB3-A021-668EACD1EC6A}"/>
              </c:ext>
            </c:extLst>
          </c:dPt>
          <c:val>
            <c:numRef>
              <c:f>DWP!$G$15:$H$15</c:f>
              <c:numCache>
                <c:formatCode>0%</c:formatCode>
                <c:ptCount val="2"/>
                <c:pt idx="0">
                  <c:v>7.5364077669902912E-2</c:v>
                </c:pt>
                <c:pt idx="1">
                  <c:v>0.92463592233009706</c:v>
                </c:pt>
              </c:numCache>
            </c:numRef>
          </c:val>
          <c:extLst>
            <c:ext xmlns:c16="http://schemas.microsoft.com/office/drawing/2014/chart" uri="{C3380CC4-5D6E-409C-BE32-E72D297353CC}">
              <c16:uniqueId val="{00000004-627C-4DB3-A021-668EACD1EC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20000"/>
                <a:lumOff val="80000"/>
              </a:schemeClr>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FAFA-4844-B566-265D900AEDFD}"/>
              </c:ext>
            </c:extLst>
          </c:dPt>
          <c:dPt>
            <c:idx val="1"/>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3-FAFA-4844-B566-265D900AEDFD}"/>
              </c:ext>
            </c:extLst>
          </c:dPt>
          <c:val>
            <c:numRef>
              <c:f>DWP!$G$16:$H$16</c:f>
              <c:numCache>
                <c:formatCode>0%</c:formatCode>
                <c:ptCount val="2"/>
                <c:pt idx="0">
                  <c:v>0.23247212835590558</c:v>
                </c:pt>
                <c:pt idx="1">
                  <c:v>0.76752787164409442</c:v>
                </c:pt>
              </c:numCache>
            </c:numRef>
          </c:val>
          <c:extLst>
            <c:ext xmlns:c16="http://schemas.microsoft.com/office/drawing/2014/chart" uri="{C3380CC4-5D6E-409C-BE32-E72D297353CC}">
              <c16:uniqueId val="{00000004-FAFA-4844-B566-265D900AEDF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r>
              <a:rPr lang="en-US" sz="2800" b="1"/>
              <a:t>Small Areas in 20% Most Deprived Areas in England</a:t>
            </a:r>
          </a:p>
        </c:rich>
      </c:tx>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Deprivation!$G$4</c:f>
              <c:strCache>
                <c:ptCount val="1"/>
                <c:pt idx="0">
                  <c:v>Rotherham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(Deprivation!$I$2,Deprivation!$K$2,Deprivation!$M$2,Deprivation!$O$2)</c:f>
              <c:strCache>
                <c:ptCount val="4"/>
                <c:pt idx="0">
                  <c:v>IMD</c:v>
                </c:pt>
                <c:pt idx="1">
                  <c:v>Education, skills and training</c:v>
                </c:pt>
                <c:pt idx="2">
                  <c:v>Employment</c:v>
                </c:pt>
                <c:pt idx="3">
                  <c:v>Income</c:v>
                </c:pt>
              </c:strCache>
            </c:strRef>
          </c:cat>
          <c:val>
            <c:numRef>
              <c:f>(Deprivation!$I$4,Deprivation!$K$4,Deprivation!$M$4,Deprivation!$O$4)</c:f>
              <c:numCache>
                <c:formatCode>0%</c:formatCode>
                <c:ptCount val="4"/>
                <c:pt idx="0">
                  <c:v>0.3532934131736527</c:v>
                </c:pt>
                <c:pt idx="1">
                  <c:v>0.38922155688622756</c:v>
                </c:pt>
                <c:pt idx="2">
                  <c:v>0.43113772455089822</c:v>
                </c:pt>
                <c:pt idx="3">
                  <c:v>0.3473053892215569</c:v>
                </c:pt>
              </c:numCache>
            </c:numRef>
          </c:val>
          <c:extLst>
            <c:ext xmlns:c16="http://schemas.microsoft.com/office/drawing/2014/chart" uri="{C3380CC4-5D6E-409C-BE32-E72D297353CC}">
              <c16:uniqueId val="{00000000-B3F3-4BFE-8E4F-D57DA3A64F7B}"/>
            </c:ext>
          </c:extLst>
        </c:ser>
        <c:ser>
          <c:idx val="1"/>
          <c:order val="1"/>
          <c:tx>
            <c:strRef>
              <c:f>Deprivation!$G$5</c:f>
              <c:strCache>
                <c:ptCount val="1"/>
                <c:pt idx="0">
                  <c:v>South Yorkshire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(Deprivation!$I$2,Deprivation!$K$2,Deprivation!$M$2,Deprivation!$O$2)</c:f>
              <c:strCache>
                <c:ptCount val="4"/>
                <c:pt idx="0">
                  <c:v>IMD</c:v>
                </c:pt>
                <c:pt idx="1">
                  <c:v>Education, skills and training</c:v>
                </c:pt>
                <c:pt idx="2">
                  <c:v>Employment</c:v>
                </c:pt>
                <c:pt idx="3">
                  <c:v>Income</c:v>
                </c:pt>
              </c:strCache>
            </c:strRef>
          </c:cat>
          <c:val>
            <c:numRef>
              <c:f>(Deprivation!$I$5,Deprivation!$K$5,Deprivation!$M$5,Deprivation!$O$5)</c:f>
              <c:numCache>
                <c:formatCode>0%</c:formatCode>
                <c:ptCount val="4"/>
                <c:pt idx="0">
                  <c:v>0.36694021101992969</c:v>
                </c:pt>
                <c:pt idx="1">
                  <c:v>0.41735052754982416</c:v>
                </c:pt>
                <c:pt idx="2">
                  <c:v>0.39507620164126611</c:v>
                </c:pt>
                <c:pt idx="3">
                  <c:v>0.34349355216881594</c:v>
                </c:pt>
              </c:numCache>
            </c:numRef>
          </c:val>
          <c:extLst>
            <c:ext xmlns:c16="http://schemas.microsoft.com/office/drawing/2014/chart" uri="{C3380CC4-5D6E-409C-BE32-E72D297353CC}">
              <c16:uniqueId val="{00000001-B3F3-4BFE-8E4F-D57DA3A64F7B}"/>
            </c:ext>
          </c:extLst>
        </c:ser>
        <c:ser>
          <c:idx val="2"/>
          <c:order val="2"/>
          <c:tx>
            <c:strRef>
              <c:f>Deprivation!$G$6</c:f>
              <c:strCache>
                <c:ptCount val="1"/>
                <c:pt idx="0">
                  <c:v>Statistical Neighbours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(Deprivation!$I$2,Deprivation!$K$2,Deprivation!$M$2,Deprivation!$O$2)</c:f>
              <c:strCache>
                <c:ptCount val="4"/>
                <c:pt idx="0">
                  <c:v>IMD</c:v>
                </c:pt>
                <c:pt idx="1">
                  <c:v>Education, skills and training</c:v>
                </c:pt>
                <c:pt idx="2">
                  <c:v>Employment</c:v>
                </c:pt>
                <c:pt idx="3">
                  <c:v>Income</c:v>
                </c:pt>
              </c:strCache>
            </c:strRef>
          </c:cat>
          <c:val>
            <c:numRef>
              <c:f>(Deprivation!$I$6,Deprivation!$K$6,Deprivation!$M$6,Deprivation!$O$6)</c:f>
              <c:numCache>
                <c:formatCode>0%</c:formatCode>
                <c:ptCount val="4"/>
                <c:pt idx="0">
                  <c:v>0.34468937875751504</c:v>
                </c:pt>
                <c:pt idx="1">
                  <c:v>0.33707414829659321</c:v>
                </c:pt>
                <c:pt idx="2">
                  <c:v>0.3719438877755511</c:v>
                </c:pt>
                <c:pt idx="3">
                  <c:v>0.32344689378757513</c:v>
                </c:pt>
              </c:numCache>
            </c:numRef>
          </c:val>
          <c:extLst>
            <c:ext xmlns:c16="http://schemas.microsoft.com/office/drawing/2014/chart" uri="{C3380CC4-5D6E-409C-BE32-E72D297353CC}">
              <c16:uniqueId val="{00000002-B3F3-4BFE-8E4F-D57DA3A64F7B}"/>
            </c:ext>
          </c:extLst>
        </c:ser>
        <c:dLbls>
          <c:dLblPos val="outEnd"/>
          <c:showLegendKey val="0"/>
          <c:showVal val="1"/>
          <c:showCatName val="0"/>
          <c:showSerName val="0"/>
          <c:showPercent val="0"/>
          <c:showBubbleSize val="0"/>
        </c:dLbls>
        <c:gapWidth val="90"/>
        <c:overlap val="-27"/>
        <c:axId val="590732800"/>
        <c:axId val="192569296"/>
      </c:barChart>
      <c:catAx>
        <c:axId val="59073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92569296"/>
        <c:crosses val="autoZero"/>
        <c:auto val="1"/>
        <c:lblAlgn val="ctr"/>
        <c:lblOffset val="100"/>
        <c:noMultiLvlLbl val="0"/>
      </c:catAx>
      <c:valAx>
        <c:axId val="1925692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073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E05DF-564A-4A58-AA3F-A31388B75E4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DEE2FE1-86B5-4409-A5DD-FF5CEB237378}">
      <dgm:prSet phldrT="[Text]"/>
      <dgm:spPr/>
      <dgm:t>
        <a:bodyPr/>
        <a:lstStyle/>
        <a:p>
          <a:pPr algn="l"/>
          <a:r>
            <a:rPr lang="en-GB"/>
            <a:t>Mobilisation</a:t>
          </a:r>
        </a:p>
      </dgm:t>
    </dgm:pt>
    <dgm:pt modelId="{7821C663-E632-41A9-8F62-CF863876F405}" type="parTrans" cxnId="{44273706-BCE7-49F7-8E58-79EEDD280B9A}">
      <dgm:prSet/>
      <dgm:spPr/>
      <dgm:t>
        <a:bodyPr/>
        <a:lstStyle/>
        <a:p>
          <a:endParaRPr lang="en-GB"/>
        </a:p>
      </dgm:t>
    </dgm:pt>
    <dgm:pt modelId="{E4D7AECB-D923-4175-8DA9-900AA8EA79E5}" type="sibTrans" cxnId="{44273706-BCE7-49F7-8E58-79EEDD280B9A}">
      <dgm:prSet/>
      <dgm:spPr/>
      <dgm:t>
        <a:bodyPr/>
        <a:lstStyle/>
        <a:p>
          <a:endParaRPr lang="en-GB"/>
        </a:p>
      </dgm:t>
    </dgm:pt>
    <dgm:pt modelId="{813B70B6-9B1A-4A96-81A4-667A75FB4B2C}">
      <dgm:prSet phldrT="[Text]" custT="1"/>
      <dgm:spPr/>
      <dgm:t>
        <a:bodyPr/>
        <a:lstStyle/>
        <a:p>
          <a:r>
            <a:rPr lang="en-GB" sz="4400"/>
            <a:t>Inception meeting</a:t>
          </a:r>
        </a:p>
      </dgm:t>
    </dgm:pt>
    <dgm:pt modelId="{0F7157E2-2B4D-486D-A169-5EB1D9E08A72}" type="parTrans" cxnId="{E8C2DD01-D2EF-4AB7-9920-01C505EF5343}">
      <dgm:prSet/>
      <dgm:spPr/>
      <dgm:t>
        <a:bodyPr/>
        <a:lstStyle/>
        <a:p>
          <a:endParaRPr lang="en-GB"/>
        </a:p>
      </dgm:t>
    </dgm:pt>
    <dgm:pt modelId="{DDAFF34D-57CE-423C-96DD-083BA100C352}" type="sibTrans" cxnId="{E8C2DD01-D2EF-4AB7-9920-01C505EF5343}">
      <dgm:prSet/>
      <dgm:spPr/>
      <dgm:t>
        <a:bodyPr/>
        <a:lstStyle/>
        <a:p>
          <a:endParaRPr lang="en-GB"/>
        </a:p>
      </dgm:t>
    </dgm:pt>
    <dgm:pt modelId="{4C92CE09-5E44-4BED-922E-1C1AFDAC17F6}">
      <dgm:prSet phldrT="[Text]"/>
      <dgm:spPr/>
      <dgm:t>
        <a:bodyPr/>
        <a:lstStyle/>
        <a:p>
          <a:pPr algn="l"/>
          <a:r>
            <a:rPr lang="en-GB"/>
            <a:t>Strategy foundations</a:t>
          </a:r>
        </a:p>
      </dgm:t>
    </dgm:pt>
    <dgm:pt modelId="{E2534AB9-055C-489D-B6C5-4AFE34228471}" type="parTrans" cxnId="{326A4E77-2431-4CC6-A77D-C07943AF27B5}">
      <dgm:prSet/>
      <dgm:spPr/>
      <dgm:t>
        <a:bodyPr/>
        <a:lstStyle/>
        <a:p>
          <a:endParaRPr lang="en-GB"/>
        </a:p>
      </dgm:t>
    </dgm:pt>
    <dgm:pt modelId="{7409EAF8-8F2B-441C-9210-D676C1522BF2}" type="sibTrans" cxnId="{326A4E77-2431-4CC6-A77D-C07943AF27B5}">
      <dgm:prSet/>
      <dgm:spPr/>
      <dgm:t>
        <a:bodyPr/>
        <a:lstStyle/>
        <a:p>
          <a:endParaRPr lang="en-GB"/>
        </a:p>
      </dgm:t>
    </dgm:pt>
    <dgm:pt modelId="{E3D5212A-943D-44B1-885A-5379321A5698}">
      <dgm:prSet phldrT="[Text]" custT="1"/>
      <dgm:spPr/>
      <dgm:t>
        <a:bodyPr/>
        <a:lstStyle/>
        <a:p>
          <a:r>
            <a:rPr lang="en-GB" sz="4400"/>
            <a:t>Data analysis and dashboard</a:t>
          </a:r>
        </a:p>
      </dgm:t>
    </dgm:pt>
    <dgm:pt modelId="{DB33A434-524D-4205-A1A9-CA72DC61EC1E}" type="parTrans" cxnId="{27F85351-8BE8-4DF5-AF1F-80CE92FA95D0}">
      <dgm:prSet/>
      <dgm:spPr/>
      <dgm:t>
        <a:bodyPr/>
        <a:lstStyle/>
        <a:p>
          <a:endParaRPr lang="en-GB"/>
        </a:p>
      </dgm:t>
    </dgm:pt>
    <dgm:pt modelId="{B2DBCE53-A381-460C-82E8-970B37A71D41}" type="sibTrans" cxnId="{27F85351-8BE8-4DF5-AF1F-80CE92FA95D0}">
      <dgm:prSet/>
      <dgm:spPr/>
      <dgm:t>
        <a:bodyPr/>
        <a:lstStyle/>
        <a:p>
          <a:endParaRPr lang="en-GB"/>
        </a:p>
      </dgm:t>
    </dgm:pt>
    <dgm:pt modelId="{44FFA75F-4CAA-4A50-B6D9-26CE7C047543}">
      <dgm:prSet phldrT="[Text]"/>
      <dgm:spPr/>
      <dgm:t>
        <a:bodyPr/>
        <a:lstStyle/>
        <a:p>
          <a:pPr algn="l"/>
          <a:r>
            <a:rPr lang="en-GB"/>
            <a:t>Strategy development</a:t>
          </a:r>
        </a:p>
      </dgm:t>
    </dgm:pt>
    <dgm:pt modelId="{03488B71-EA21-4FE9-AF67-43D7D8B6DD61}" type="parTrans" cxnId="{11F26178-99DB-4C87-8671-A00C2D4C6D9E}">
      <dgm:prSet/>
      <dgm:spPr/>
      <dgm:t>
        <a:bodyPr/>
        <a:lstStyle/>
        <a:p>
          <a:endParaRPr lang="en-GB"/>
        </a:p>
      </dgm:t>
    </dgm:pt>
    <dgm:pt modelId="{D5E5C9EE-C502-4820-BDCE-FEF7E1E72949}" type="sibTrans" cxnId="{11F26178-99DB-4C87-8671-A00C2D4C6D9E}">
      <dgm:prSet/>
      <dgm:spPr/>
      <dgm:t>
        <a:bodyPr/>
        <a:lstStyle/>
        <a:p>
          <a:endParaRPr lang="en-GB"/>
        </a:p>
      </dgm:t>
    </dgm:pt>
    <dgm:pt modelId="{737E6197-90C3-43E2-B98F-8395FA8F3077}">
      <dgm:prSet phldrT="[Text]" custT="1"/>
      <dgm:spPr/>
      <dgm:t>
        <a:bodyPr/>
        <a:lstStyle/>
        <a:p>
          <a:r>
            <a:rPr lang="en-GB" sz="4400"/>
            <a:t>Consultation</a:t>
          </a:r>
        </a:p>
      </dgm:t>
    </dgm:pt>
    <dgm:pt modelId="{9409865A-7E4D-440A-B056-A30F9A6E2EF7}" type="parTrans" cxnId="{DE3012C1-68E7-4E6A-97D4-B7FA2F5E0598}">
      <dgm:prSet/>
      <dgm:spPr/>
      <dgm:t>
        <a:bodyPr/>
        <a:lstStyle/>
        <a:p>
          <a:endParaRPr lang="en-GB"/>
        </a:p>
      </dgm:t>
    </dgm:pt>
    <dgm:pt modelId="{C7016EB1-F58F-434E-BA46-DBE5F937202E}" type="sibTrans" cxnId="{DE3012C1-68E7-4E6A-97D4-B7FA2F5E0598}">
      <dgm:prSet/>
      <dgm:spPr/>
      <dgm:t>
        <a:bodyPr/>
        <a:lstStyle/>
        <a:p>
          <a:endParaRPr lang="en-GB"/>
        </a:p>
      </dgm:t>
    </dgm:pt>
    <dgm:pt modelId="{1A75683F-469E-488B-A950-D44635E2DFD5}">
      <dgm:prSet phldrT="[Text]" custT="1"/>
      <dgm:spPr/>
      <dgm:t>
        <a:bodyPr/>
        <a:lstStyle/>
        <a:p>
          <a:r>
            <a:rPr lang="en-GB" sz="4400"/>
            <a:t>Document review</a:t>
          </a:r>
        </a:p>
      </dgm:t>
    </dgm:pt>
    <dgm:pt modelId="{BA64AA4E-9F77-4832-997E-3AF71DCB16DB}" type="parTrans" cxnId="{07804C0D-91A0-4AE6-999E-A061D5F8017B}">
      <dgm:prSet/>
      <dgm:spPr/>
      <dgm:t>
        <a:bodyPr/>
        <a:lstStyle/>
        <a:p>
          <a:endParaRPr lang="en-GB"/>
        </a:p>
      </dgm:t>
    </dgm:pt>
    <dgm:pt modelId="{80EDFBBB-93D4-416D-946E-1556A20FC3FC}" type="sibTrans" cxnId="{07804C0D-91A0-4AE6-999E-A061D5F8017B}">
      <dgm:prSet/>
      <dgm:spPr/>
      <dgm:t>
        <a:bodyPr/>
        <a:lstStyle/>
        <a:p>
          <a:endParaRPr lang="en-GB"/>
        </a:p>
      </dgm:t>
    </dgm:pt>
    <dgm:pt modelId="{8203B2DE-4FA6-42E9-A679-F5959A6A092C}">
      <dgm:prSet phldrT="[Text]" custT="1"/>
      <dgm:spPr/>
      <dgm:t>
        <a:bodyPr/>
        <a:lstStyle/>
        <a:p>
          <a:r>
            <a:rPr lang="en-GB" sz="4400"/>
            <a:t>Implications review</a:t>
          </a:r>
        </a:p>
      </dgm:t>
    </dgm:pt>
    <dgm:pt modelId="{D933FDE9-95AB-438D-B4C6-461CB5057D1A}" type="parTrans" cxnId="{BFB62554-5D4D-4639-B1E7-B15C7AF3B48B}">
      <dgm:prSet/>
      <dgm:spPr/>
      <dgm:t>
        <a:bodyPr/>
        <a:lstStyle/>
        <a:p>
          <a:endParaRPr lang="en-GB"/>
        </a:p>
      </dgm:t>
    </dgm:pt>
    <dgm:pt modelId="{73F5E75E-17AE-4321-898F-9C226B9CDE93}" type="sibTrans" cxnId="{BFB62554-5D4D-4639-B1E7-B15C7AF3B48B}">
      <dgm:prSet/>
      <dgm:spPr/>
      <dgm:t>
        <a:bodyPr/>
        <a:lstStyle/>
        <a:p>
          <a:endParaRPr lang="en-GB"/>
        </a:p>
      </dgm:t>
    </dgm:pt>
    <dgm:pt modelId="{269AF5DE-A376-4CC8-993C-06356DAFE429}">
      <dgm:prSet phldrT="[Text]" custT="1"/>
      <dgm:spPr/>
      <dgm:t>
        <a:bodyPr/>
        <a:lstStyle/>
        <a:p>
          <a:r>
            <a:rPr lang="en-GB" sz="4400"/>
            <a:t>Draft Strategy / implementation plan</a:t>
          </a:r>
        </a:p>
      </dgm:t>
    </dgm:pt>
    <dgm:pt modelId="{0D568884-A3C3-4BBF-828E-4D5AD424EECA}" type="parTrans" cxnId="{C7F87297-47B3-48EF-9323-2036033B4AB7}">
      <dgm:prSet/>
      <dgm:spPr/>
      <dgm:t>
        <a:bodyPr/>
        <a:lstStyle/>
        <a:p>
          <a:endParaRPr lang="en-GB"/>
        </a:p>
      </dgm:t>
    </dgm:pt>
    <dgm:pt modelId="{11E0B9C1-42A8-43EF-8DA2-4DC05D26C1F9}" type="sibTrans" cxnId="{C7F87297-47B3-48EF-9323-2036033B4AB7}">
      <dgm:prSet/>
      <dgm:spPr/>
      <dgm:t>
        <a:bodyPr/>
        <a:lstStyle/>
        <a:p>
          <a:endParaRPr lang="en-GB"/>
        </a:p>
      </dgm:t>
    </dgm:pt>
    <dgm:pt modelId="{55A99C0A-6109-49A0-9F78-C47CD716557E}">
      <dgm:prSet phldrT="[Text]" custT="1"/>
      <dgm:spPr/>
      <dgm:t>
        <a:bodyPr/>
        <a:lstStyle/>
        <a:p>
          <a:r>
            <a:rPr lang="en-GB" sz="4400"/>
            <a:t>Refine and finalise</a:t>
          </a:r>
        </a:p>
      </dgm:t>
    </dgm:pt>
    <dgm:pt modelId="{1183CFF1-7CDA-4C67-8970-2C05E7EA29F4}" type="parTrans" cxnId="{AB1252FC-7F1D-4EFB-BB29-7E3811019223}">
      <dgm:prSet/>
      <dgm:spPr/>
      <dgm:t>
        <a:bodyPr/>
        <a:lstStyle/>
        <a:p>
          <a:endParaRPr lang="en-GB"/>
        </a:p>
      </dgm:t>
    </dgm:pt>
    <dgm:pt modelId="{13480F09-724C-449B-97DE-EB6CF4F25AF9}" type="sibTrans" cxnId="{AB1252FC-7F1D-4EFB-BB29-7E3811019223}">
      <dgm:prSet/>
      <dgm:spPr/>
      <dgm:t>
        <a:bodyPr/>
        <a:lstStyle/>
        <a:p>
          <a:endParaRPr lang="en-GB"/>
        </a:p>
      </dgm:t>
    </dgm:pt>
    <dgm:pt modelId="{4341164B-DD6F-4D9A-BB46-2D0158F354BE}">
      <dgm:prSet phldrT="[Text]" custT="1"/>
      <dgm:spPr/>
      <dgm:t>
        <a:bodyPr/>
        <a:lstStyle/>
        <a:p>
          <a:r>
            <a:rPr lang="en-GB" sz="4400"/>
            <a:t>Scoping consultations</a:t>
          </a:r>
        </a:p>
      </dgm:t>
    </dgm:pt>
    <dgm:pt modelId="{0E67C2C6-DBAD-4C97-B4E9-D5CFD106F66B}" type="parTrans" cxnId="{74438F51-ABC6-4345-800B-7FD713E8066B}">
      <dgm:prSet/>
      <dgm:spPr/>
      <dgm:t>
        <a:bodyPr/>
        <a:lstStyle/>
        <a:p>
          <a:endParaRPr lang="en-GB"/>
        </a:p>
      </dgm:t>
    </dgm:pt>
    <dgm:pt modelId="{9714BB26-0B37-4084-9C61-86CF2D72B191}" type="sibTrans" cxnId="{74438F51-ABC6-4345-800B-7FD713E8066B}">
      <dgm:prSet/>
      <dgm:spPr/>
      <dgm:t>
        <a:bodyPr/>
        <a:lstStyle/>
        <a:p>
          <a:endParaRPr lang="en-GB"/>
        </a:p>
      </dgm:t>
    </dgm:pt>
    <dgm:pt modelId="{C8048C99-7D3D-4982-960A-6F5ECDC11AFC}">
      <dgm:prSet phldrT="[Text]" custT="1"/>
      <dgm:spPr/>
      <dgm:t>
        <a:bodyPr/>
        <a:lstStyle/>
        <a:p>
          <a:r>
            <a:rPr lang="en-GB" sz="4400"/>
            <a:t>Agree data framework and document review</a:t>
          </a:r>
        </a:p>
      </dgm:t>
    </dgm:pt>
    <dgm:pt modelId="{BF13B92F-618E-446D-B75C-00916F63F6CD}" type="parTrans" cxnId="{23047B32-E207-4C8B-9584-821CB7DF7D87}">
      <dgm:prSet/>
      <dgm:spPr/>
      <dgm:t>
        <a:bodyPr/>
        <a:lstStyle/>
        <a:p>
          <a:endParaRPr lang="en-GB"/>
        </a:p>
      </dgm:t>
    </dgm:pt>
    <dgm:pt modelId="{4BCA98C8-973A-4770-BC3F-65828E938377}" type="sibTrans" cxnId="{23047B32-E207-4C8B-9584-821CB7DF7D87}">
      <dgm:prSet/>
      <dgm:spPr/>
      <dgm:t>
        <a:bodyPr/>
        <a:lstStyle/>
        <a:p>
          <a:endParaRPr lang="en-GB"/>
        </a:p>
      </dgm:t>
    </dgm:pt>
    <dgm:pt modelId="{7B8BE937-CC40-4C2C-B893-B1F656CFC6AF}" type="pres">
      <dgm:prSet presAssocID="{88FE05DF-564A-4A58-AA3F-A31388B75E4F}" presName="rootnode" presStyleCnt="0">
        <dgm:presLayoutVars>
          <dgm:chMax/>
          <dgm:chPref/>
          <dgm:dir/>
          <dgm:animLvl val="lvl"/>
        </dgm:presLayoutVars>
      </dgm:prSet>
      <dgm:spPr/>
    </dgm:pt>
    <dgm:pt modelId="{07AD90A0-5C5F-4D6D-85E5-9DFDAFCFDB2F}" type="pres">
      <dgm:prSet presAssocID="{4DEE2FE1-86B5-4409-A5DD-FF5CEB237378}" presName="composite" presStyleCnt="0"/>
      <dgm:spPr/>
    </dgm:pt>
    <dgm:pt modelId="{B27E107C-C594-41F4-B09E-05776FB6FE72}" type="pres">
      <dgm:prSet presAssocID="{4DEE2FE1-86B5-4409-A5DD-FF5CEB237378}" presName="bentUpArrow1" presStyleLbl="alignImgPlace1" presStyleIdx="0" presStyleCnt="2"/>
      <dgm:spPr/>
    </dgm:pt>
    <dgm:pt modelId="{AEC27B46-A118-40C2-90AE-A10724A811A0}" type="pres">
      <dgm:prSet presAssocID="{4DEE2FE1-86B5-4409-A5DD-FF5CEB237378}" presName="ParentText" presStyleLbl="node1" presStyleIdx="0" presStyleCnt="3">
        <dgm:presLayoutVars>
          <dgm:chMax val="1"/>
          <dgm:chPref val="1"/>
          <dgm:bulletEnabled val="1"/>
        </dgm:presLayoutVars>
      </dgm:prSet>
      <dgm:spPr/>
    </dgm:pt>
    <dgm:pt modelId="{2622BF94-4D13-4016-861A-0B94E17D4D1C}" type="pres">
      <dgm:prSet presAssocID="{4DEE2FE1-86B5-4409-A5DD-FF5CEB237378}" presName="ChildText" presStyleLbl="revTx" presStyleIdx="0" presStyleCnt="3" custScaleX="233183" custLinFactNeighborX="66567" custLinFactNeighborY="-1722">
        <dgm:presLayoutVars>
          <dgm:chMax val="0"/>
          <dgm:chPref val="0"/>
          <dgm:bulletEnabled val="1"/>
        </dgm:presLayoutVars>
      </dgm:prSet>
      <dgm:spPr/>
    </dgm:pt>
    <dgm:pt modelId="{A1147A03-5ABE-40D6-B2E8-E4838CD29E7B}" type="pres">
      <dgm:prSet presAssocID="{E4D7AECB-D923-4175-8DA9-900AA8EA79E5}" presName="sibTrans" presStyleCnt="0"/>
      <dgm:spPr/>
    </dgm:pt>
    <dgm:pt modelId="{ABDB1C23-DA2F-4AC6-B792-15E29A162587}" type="pres">
      <dgm:prSet presAssocID="{4C92CE09-5E44-4BED-922E-1C1AFDAC17F6}" presName="composite" presStyleCnt="0"/>
      <dgm:spPr/>
    </dgm:pt>
    <dgm:pt modelId="{F4D288F2-8295-49F8-91F1-19CBB131E05C}" type="pres">
      <dgm:prSet presAssocID="{4C92CE09-5E44-4BED-922E-1C1AFDAC17F6}" presName="bentUpArrow1" presStyleLbl="alignImgPlace1" presStyleIdx="1" presStyleCnt="2"/>
      <dgm:spPr/>
    </dgm:pt>
    <dgm:pt modelId="{BCAE8AF9-4758-4B68-9998-B219F95D5523}" type="pres">
      <dgm:prSet presAssocID="{4C92CE09-5E44-4BED-922E-1C1AFDAC17F6}" presName="ParentText" presStyleLbl="node1" presStyleIdx="1" presStyleCnt="3">
        <dgm:presLayoutVars>
          <dgm:chMax val="1"/>
          <dgm:chPref val="1"/>
          <dgm:bulletEnabled val="1"/>
        </dgm:presLayoutVars>
      </dgm:prSet>
      <dgm:spPr/>
    </dgm:pt>
    <dgm:pt modelId="{12E27B0E-C704-4289-B227-310C473180AD}" type="pres">
      <dgm:prSet presAssocID="{4C92CE09-5E44-4BED-922E-1C1AFDAC17F6}" presName="ChildText" presStyleLbl="revTx" presStyleIdx="1" presStyleCnt="3" custScaleX="285550" custLinFactNeighborX="99153" custLinFactNeighborY="1507">
        <dgm:presLayoutVars>
          <dgm:chMax val="0"/>
          <dgm:chPref val="0"/>
          <dgm:bulletEnabled val="1"/>
        </dgm:presLayoutVars>
      </dgm:prSet>
      <dgm:spPr/>
    </dgm:pt>
    <dgm:pt modelId="{1124E337-97C2-4827-B612-7E346BD07612}" type="pres">
      <dgm:prSet presAssocID="{7409EAF8-8F2B-441C-9210-D676C1522BF2}" presName="sibTrans" presStyleCnt="0"/>
      <dgm:spPr/>
    </dgm:pt>
    <dgm:pt modelId="{03A7B93D-A6FC-4146-BA57-72ED58DFB7B7}" type="pres">
      <dgm:prSet presAssocID="{44FFA75F-4CAA-4A50-B6D9-26CE7C047543}" presName="composite" presStyleCnt="0"/>
      <dgm:spPr/>
    </dgm:pt>
    <dgm:pt modelId="{5BED413F-CCCB-47B8-945B-131FA985E2A5}" type="pres">
      <dgm:prSet presAssocID="{44FFA75F-4CAA-4A50-B6D9-26CE7C047543}" presName="ParentText" presStyleLbl="node1" presStyleIdx="2" presStyleCnt="3" custLinFactNeighborX="-846" custLinFactNeighborY="-11469">
        <dgm:presLayoutVars>
          <dgm:chMax val="1"/>
          <dgm:chPref val="1"/>
          <dgm:bulletEnabled val="1"/>
        </dgm:presLayoutVars>
      </dgm:prSet>
      <dgm:spPr/>
    </dgm:pt>
    <dgm:pt modelId="{A43FE5AA-A52F-47E1-A2A5-1701B64FDC91}" type="pres">
      <dgm:prSet presAssocID="{44FFA75F-4CAA-4A50-B6D9-26CE7C047543}" presName="FinalChildText" presStyleLbl="revTx" presStyleIdx="2" presStyleCnt="3" custScaleX="189233" custLinFactNeighborX="51405" custLinFactNeighborY="-20273">
        <dgm:presLayoutVars>
          <dgm:chMax val="0"/>
          <dgm:chPref val="0"/>
          <dgm:bulletEnabled val="1"/>
        </dgm:presLayoutVars>
      </dgm:prSet>
      <dgm:spPr/>
    </dgm:pt>
  </dgm:ptLst>
  <dgm:cxnLst>
    <dgm:cxn modelId="{E8C2DD01-D2EF-4AB7-9920-01C505EF5343}" srcId="{4DEE2FE1-86B5-4409-A5DD-FF5CEB237378}" destId="{813B70B6-9B1A-4A96-81A4-667A75FB4B2C}" srcOrd="0" destOrd="0" parTransId="{0F7157E2-2B4D-486D-A169-5EB1D9E08A72}" sibTransId="{DDAFF34D-57CE-423C-96DD-083BA100C352}"/>
    <dgm:cxn modelId="{44273706-BCE7-49F7-8E58-79EEDD280B9A}" srcId="{88FE05DF-564A-4A58-AA3F-A31388B75E4F}" destId="{4DEE2FE1-86B5-4409-A5DD-FF5CEB237378}" srcOrd="0" destOrd="0" parTransId="{7821C663-E632-41A9-8F62-CF863876F405}" sibTransId="{E4D7AECB-D923-4175-8DA9-900AA8EA79E5}"/>
    <dgm:cxn modelId="{07804C0D-91A0-4AE6-999E-A061D5F8017B}" srcId="{4C92CE09-5E44-4BED-922E-1C1AFDAC17F6}" destId="{1A75683F-469E-488B-A950-D44635E2DFD5}" srcOrd="1" destOrd="0" parTransId="{BA64AA4E-9F77-4832-997E-3AF71DCB16DB}" sibTransId="{80EDFBBB-93D4-416D-946E-1556A20FC3FC}"/>
    <dgm:cxn modelId="{5429501F-8580-4D55-813D-D7C7EA113347}" type="presOf" srcId="{1A75683F-469E-488B-A950-D44635E2DFD5}" destId="{12E27B0E-C704-4289-B227-310C473180AD}" srcOrd="0" destOrd="1" presId="urn:microsoft.com/office/officeart/2005/8/layout/StepDownProcess"/>
    <dgm:cxn modelId="{755CE122-35C6-4132-BE63-8C35AA8C8EC8}" type="presOf" srcId="{88FE05DF-564A-4A58-AA3F-A31388B75E4F}" destId="{7B8BE937-CC40-4C2C-B893-B1F656CFC6AF}" srcOrd="0" destOrd="0" presId="urn:microsoft.com/office/officeart/2005/8/layout/StepDownProcess"/>
    <dgm:cxn modelId="{73349C23-E7CE-4D2A-9282-CFE51BA88B65}" type="presOf" srcId="{4C92CE09-5E44-4BED-922E-1C1AFDAC17F6}" destId="{BCAE8AF9-4758-4B68-9998-B219F95D5523}" srcOrd="0" destOrd="0" presId="urn:microsoft.com/office/officeart/2005/8/layout/StepDownProcess"/>
    <dgm:cxn modelId="{4420BD25-EFDE-4D58-8262-229AD7A76B7D}" type="presOf" srcId="{55A99C0A-6109-49A0-9F78-C47CD716557E}" destId="{A43FE5AA-A52F-47E1-A2A5-1701B64FDC91}" srcOrd="0" destOrd="2" presId="urn:microsoft.com/office/officeart/2005/8/layout/StepDownProcess"/>
    <dgm:cxn modelId="{1685232C-238B-4C48-838B-5884AD0D043A}" type="presOf" srcId="{8203B2DE-4FA6-42E9-A679-F5959A6A092C}" destId="{12E27B0E-C704-4289-B227-310C473180AD}" srcOrd="0" destOrd="2" presId="urn:microsoft.com/office/officeart/2005/8/layout/StepDownProcess"/>
    <dgm:cxn modelId="{23047B32-E207-4C8B-9584-821CB7DF7D87}" srcId="{4DEE2FE1-86B5-4409-A5DD-FF5CEB237378}" destId="{C8048C99-7D3D-4982-960A-6F5ECDC11AFC}" srcOrd="2" destOrd="0" parTransId="{BF13B92F-618E-446D-B75C-00916F63F6CD}" sibTransId="{4BCA98C8-973A-4770-BC3F-65828E938377}"/>
    <dgm:cxn modelId="{EE74D53D-3980-49B0-A6D6-4EEBDA4AF981}" type="presOf" srcId="{44FFA75F-4CAA-4A50-B6D9-26CE7C047543}" destId="{5BED413F-CCCB-47B8-945B-131FA985E2A5}" srcOrd="0" destOrd="0" presId="urn:microsoft.com/office/officeart/2005/8/layout/StepDownProcess"/>
    <dgm:cxn modelId="{48BBC05E-96A1-47F9-973B-E5A986A92359}" type="presOf" srcId="{E3D5212A-943D-44B1-885A-5379321A5698}" destId="{12E27B0E-C704-4289-B227-310C473180AD}" srcOrd="0" destOrd="0" presId="urn:microsoft.com/office/officeart/2005/8/layout/StepDownProcess"/>
    <dgm:cxn modelId="{E61D394B-9F52-4099-9EBC-5D32D7B77F5D}" type="presOf" srcId="{737E6197-90C3-43E2-B98F-8395FA8F3077}" destId="{A43FE5AA-A52F-47E1-A2A5-1701B64FDC91}" srcOrd="0" destOrd="0" presId="urn:microsoft.com/office/officeart/2005/8/layout/StepDownProcess"/>
    <dgm:cxn modelId="{20F8616D-4718-408E-989A-F640A90A37AF}" type="presOf" srcId="{4DEE2FE1-86B5-4409-A5DD-FF5CEB237378}" destId="{AEC27B46-A118-40C2-90AE-A10724A811A0}" srcOrd="0" destOrd="0" presId="urn:microsoft.com/office/officeart/2005/8/layout/StepDownProcess"/>
    <dgm:cxn modelId="{27F85351-8BE8-4DF5-AF1F-80CE92FA95D0}" srcId="{4C92CE09-5E44-4BED-922E-1C1AFDAC17F6}" destId="{E3D5212A-943D-44B1-885A-5379321A5698}" srcOrd="0" destOrd="0" parTransId="{DB33A434-524D-4205-A1A9-CA72DC61EC1E}" sibTransId="{B2DBCE53-A381-460C-82E8-970B37A71D41}"/>
    <dgm:cxn modelId="{74438F51-ABC6-4345-800B-7FD713E8066B}" srcId="{4DEE2FE1-86B5-4409-A5DD-FF5CEB237378}" destId="{4341164B-DD6F-4D9A-BB46-2D0158F354BE}" srcOrd="1" destOrd="0" parTransId="{0E67C2C6-DBAD-4C97-B4E9-D5CFD106F66B}" sibTransId="{9714BB26-0B37-4084-9C61-86CF2D72B191}"/>
    <dgm:cxn modelId="{BFB62554-5D4D-4639-B1E7-B15C7AF3B48B}" srcId="{4C92CE09-5E44-4BED-922E-1C1AFDAC17F6}" destId="{8203B2DE-4FA6-42E9-A679-F5959A6A092C}" srcOrd="2" destOrd="0" parTransId="{D933FDE9-95AB-438D-B4C6-461CB5057D1A}" sibTransId="{73F5E75E-17AE-4321-898F-9C226B9CDE93}"/>
    <dgm:cxn modelId="{326A4E77-2431-4CC6-A77D-C07943AF27B5}" srcId="{88FE05DF-564A-4A58-AA3F-A31388B75E4F}" destId="{4C92CE09-5E44-4BED-922E-1C1AFDAC17F6}" srcOrd="1" destOrd="0" parTransId="{E2534AB9-055C-489D-B6C5-4AFE34228471}" sibTransId="{7409EAF8-8F2B-441C-9210-D676C1522BF2}"/>
    <dgm:cxn modelId="{11F26178-99DB-4C87-8671-A00C2D4C6D9E}" srcId="{88FE05DF-564A-4A58-AA3F-A31388B75E4F}" destId="{44FFA75F-4CAA-4A50-B6D9-26CE7C047543}" srcOrd="2" destOrd="0" parTransId="{03488B71-EA21-4FE9-AF67-43D7D8B6DD61}" sibTransId="{D5E5C9EE-C502-4820-BDCE-FEF7E1E72949}"/>
    <dgm:cxn modelId="{E9160B8C-D2E6-443F-90A5-A4215384F6F0}" type="presOf" srcId="{4341164B-DD6F-4D9A-BB46-2D0158F354BE}" destId="{2622BF94-4D13-4016-861A-0B94E17D4D1C}" srcOrd="0" destOrd="1" presId="urn:microsoft.com/office/officeart/2005/8/layout/StepDownProcess"/>
    <dgm:cxn modelId="{C7F87297-47B3-48EF-9323-2036033B4AB7}" srcId="{44FFA75F-4CAA-4A50-B6D9-26CE7C047543}" destId="{269AF5DE-A376-4CC8-993C-06356DAFE429}" srcOrd="1" destOrd="0" parTransId="{0D568884-A3C3-4BBF-828E-4D5AD424EECA}" sibTransId="{11E0B9C1-42A8-43EF-8DA2-4DC05D26C1F9}"/>
    <dgm:cxn modelId="{1BEE8FB5-1E1E-4C29-8C4A-5BB346B362F8}" type="presOf" srcId="{C8048C99-7D3D-4982-960A-6F5ECDC11AFC}" destId="{2622BF94-4D13-4016-861A-0B94E17D4D1C}" srcOrd="0" destOrd="2" presId="urn:microsoft.com/office/officeart/2005/8/layout/StepDownProcess"/>
    <dgm:cxn modelId="{DE3012C1-68E7-4E6A-97D4-B7FA2F5E0598}" srcId="{44FFA75F-4CAA-4A50-B6D9-26CE7C047543}" destId="{737E6197-90C3-43E2-B98F-8395FA8F3077}" srcOrd="0" destOrd="0" parTransId="{9409865A-7E4D-440A-B056-A30F9A6E2EF7}" sibTransId="{C7016EB1-F58F-434E-BA46-DBE5F937202E}"/>
    <dgm:cxn modelId="{E47705E0-43F1-4D93-B0E1-7EAC4C11086B}" type="presOf" srcId="{813B70B6-9B1A-4A96-81A4-667A75FB4B2C}" destId="{2622BF94-4D13-4016-861A-0B94E17D4D1C}" srcOrd="0" destOrd="0" presId="urn:microsoft.com/office/officeart/2005/8/layout/StepDownProcess"/>
    <dgm:cxn modelId="{08F603E8-419D-4446-B518-D565E75F9F47}" type="presOf" srcId="{269AF5DE-A376-4CC8-993C-06356DAFE429}" destId="{A43FE5AA-A52F-47E1-A2A5-1701B64FDC91}" srcOrd="0" destOrd="1" presId="urn:microsoft.com/office/officeart/2005/8/layout/StepDownProcess"/>
    <dgm:cxn modelId="{AB1252FC-7F1D-4EFB-BB29-7E3811019223}" srcId="{44FFA75F-4CAA-4A50-B6D9-26CE7C047543}" destId="{55A99C0A-6109-49A0-9F78-C47CD716557E}" srcOrd="2" destOrd="0" parTransId="{1183CFF1-7CDA-4C67-8970-2C05E7EA29F4}" sibTransId="{13480F09-724C-449B-97DE-EB6CF4F25AF9}"/>
    <dgm:cxn modelId="{8A893DEE-FD83-4063-9F8A-4B1F2755867C}" type="presParOf" srcId="{7B8BE937-CC40-4C2C-B893-B1F656CFC6AF}" destId="{07AD90A0-5C5F-4D6D-85E5-9DFDAFCFDB2F}" srcOrd="0" destOrd="0" presId="urn:microsoft.com/office/officeart/2005/8/layout/StepDownProcess"/>
    <dgm:cxn modelId="{C5B93AB4-FD7A-4A75-971E-701E8A44285A}" type="presParOf" srcId="{07AD90A0-5C5F-4D6D-85E5-9DFDAFCFDB2F}" destId="{B27E107C-C594-41F4-B09E-05776FB6FE72}" srcOrd="0" destOrd="0" presId="urn:microsoft.com/office/officeart/2005/8/layout/StepDownProcess"/>
    <dgm:cxn modelId="{3247D779-CE0E-4B34-8897-1815686905E7}" type="presParOf" srcId="{07AD90A0-5C5F-4D6D-85E5-9DFDAFCFDB2F}" destId="{AEC27B46-A118-40C2-90AE-A10724A811A0}" srcOrd="1" destOrd="0" presId="urn:microsoft.com/office/officeart/2005/8/layout/StepDownProcess"/>
    <dgm:cxn modelId="{2176E869-88C5-4858-8A40-3777C7DE5E24}" type="presParOf" srcId="{07AD90A0-5C5F-4D6D-85E5-9DFDAFCFDB2F}" destId="{2622BF94-4D13-4016-861A-0B94E17D4D1C}" srcOrd="2" destOrd="0" presId="urn:microsoft.com/office/officeart/2005/8/layout/StepDownProcess"/>
    <dgm:cxn modelId="{BC42D91E-153D-4340-A605-700EF1739811}" type="presParOf" srcId="{7B8BE937-CC40-4C2C-B893-B1F656CFC6AF}" destId="{A1147A03-5ABE-40D6-B2E8-E4838CD29E7B}" srcOrd="1" destOrd="0" presId="urn:microsoft.com/office/officeart/2005/8/layout/StepDownProcess"/>
    <dgm:cxn modelId="{32040C02-C301-4591-BE29-C66AD504F08D}" type="presParOf" srcId="{7B8BE937-CC40-4C2C-B893-B1F656CFC6AF}" destId="{ABDB1C23-DA2F-4AC6-B792-15E29A162587}" srcOrd="2" destOrd="0" presId="urn:microsoft.com/office/officeart/2005/8/layout/StepDownProcess"/>
    <dgm:cxn modelId="{7151C90D-EBFA-4619-A39B-8E66DA01FCB6}" type="presParOf" srcId="{ABDB1C23-DA2F-4AC6-B792-15E29A162587}" destId="{F4D288F2-8295-49F8-91F1-19CBB131E05C}" srcOrd="0" destOrd="0" presId="urn:microsoft.com/office/officeart/2005/8/layout/StepDownProcess"/>
    <dgm:cxn modelId="{FBDB44C9-06EC-4EAB-AA1E-0A88B28BE7C2}" type="presParOf" srcId="{ABDB1C23-DA2F-4AC6-B792-15E29A162587}" destId="{BCAE8AF9-4758-4B68-9998-B219F95D5523}" srcOrd="1" destOrd="0" presId="urn:microsoft.com/office/officeart/2005/8/layout/StepDownProcess"/>
    <dgm:cxn modelId="{661D6E00-D4CD-4C57-8030-6E0D9A2E553A}" type="presParOf" srcId="{ABDB1C23-DA2F-4AC6-B792-15E29A162587}" destId="{12E27B0E-C704-4289-B227-310C473180AD}" srcOrd="2" destOrd="0" presId="urn:microsoft.com/office/officeart/2005/8/layout/StepDownProcess"/>
    <dgm:cxn modelId="{4F7A6B4C-C82D-49CF-9124-766A6D6EA85F}" type="presParOf" srcId="{7B8BE937-CC40-4C2C-B893-B1F656CFC6AF}" destId="{1124E337-97C2-4827-B612-7E346BD07612}" srcOrd="3" destOrd="0" presId="urn:microsoft.com/office/officeart/2005/8/layout/StepDownProcess"/>
    <dgm:cxn modelId="{EB44CF72-4735-403C-BCFF-FD5B36EEA8E7}" type="presParOf" srcId="{7B8BE937-CC40-4C2C-B893-B1F656CFC6AF}" destId="{03A7B93D-A6FC-4146-BA57-72ED58DFB7B7}" srcOrd="4" destOrd="0" presId="urn:microsoft.com/office/officeart/2005/8/layout/StepDownProcess"/>
    <dgm:cxn modelId="{BBB81720-DB5A-4484-A7BD-AA3C73A13585}" type="presParOf" srcId="{03A7B93D-A6FC-4146-BA57-72ED58DFB7B7}" destId="{5BED413F-CCCB-47B8-945B-131FA985E2A5}" srcOrd="0" destOrd="0" presId="urn:microsoft.com/office/officeart/2005/8/layout/StepDownProcess"/>
    <dgm:cxn modelId="{4948ACDD-0614-4548-A5DA-42C0BA63EF1E}" type="presParOf" srcId="{03A7B93D-A6FC-4146-BA57-72ED58DFB7B7}" destId="{A43FE5AA-A52F-47E1-A2A5-1701B64FDC9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107C-C594-41F4-B09E-05776FB6FE72}">
      <dsp:nvSpPr>
        <dsp:cNvPr id="0" name=""/>
        <dsp:cNvSpPr/>
      </dsp:nvSpPr>
      <dsp:spPr>
        <a:xfrm rot="5400000">
          <a:off x="2553580" y="3164685"/>
          <a:ext cx="2798891" cy="31864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27B46-A118-40C2-90AE-A10724A811A0}">
      <dsp:nvSpPr>
        <dsp:cNvPr id="0" name=""/>
        <dsp:cNvSpPr/>
      </dsp:nvSpPr>
      <dsp:spPr>
        <a:xfrm>
          <a:off x="1812044" y="62058"/>
          <a:ext cx="4711685" cy="329802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GB" sz="5600" kern="1200"/>
            <a:t>Mobilisation</a:t>
          </a:r>
        </a:p>
      </dsp:txBody>
      <dsp:txXfrm>
        <a:off x="1973069" y="223083"/>
        <a:ext cx="4389635" cy="2975977"/>
      </dsp:txXfrm>
    </dsp:sp>
    <dsp:sp modelId="{2622BF94-4D13-4016-861A-0B94E17D4D1C}">
      <dsp:nvSpPr>
        <dsp:cNvPr id="0" name=""/>
        <dsp:cNvSpPr/>
      </dsp:nvSpPr>
      <dsp:spPr>
        <a:xfrm>
          <a:off x="6522890" y="330698"/>
          <a:ext cx="7990787" cy="266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GB" sz="4400" kern="1200"/>
            <a:t>Inception meeting</a:t>
          </a:r>
        </a:p>
        <a:p>
          <a:pPr marL="285750" lvl="1" indent="-285750" algn="l" defTabSz="1955800">
            <a:lnSpc>
              <a:spcPct val="90000"/>
            </a:lnSpc>
            <a:spcBef>
              <a:spcPct val="0"/>
            </a:spcBef>
            <a:spcAft>
              <a:spcPct val="15000"/>
            </a:spcAft>
            <a:buChar char="•"/>
          </a:pPr>
          <a:r>
            <a:rPr lang="en-GB" sz="4400" kern="1200"/>
            <a:t>Scoping consultations</a:t>
          </a:r>
        </a:p>
        <a:p>
          <a:pPr marL="285750" lvl="1" indent="-285750" algn="l" defTabSz="1955800">
            <a:lnSpc>
              <a:spcPct val="90000"/>
            </a:lnSpc>
            <a:spcBef>
              <a:spcPct val="0"/>
            </a:spcBef>
            <a:spcAft>
              <a:spcPct val="15000"/>
            </a:spcAft>
            <a:buChar char="•"/>
          </a:pPr>
          <a:r>
            <a:rPr lang="en-GB" sz="4400" kern="1200"/>
            <a:t>Agree data framework and document review</a:t>
          </a:r>
        </a:p>
      </dsp:txBody>
      <dsp:txXfrm>
        <a:off x="6522890" y="330698"/>
        <a:ext cx="7990787" cy="2665610"/>
      </dsp:txXfrm>
    </dsp:sp>
    <dsp:sp modelId="{F4D288F2-8295-49F8-91F1-19CBB131E05C}">
      <dsp:nvSpPr>
        <dsp:cNvPr id="0" name=""/>
        <dsp:cNvSpPr/>
      </dsp:nvSpPr>
      <dsp:spPr>
        <a:xfrm rot="5400000">
          <a:off x="7555418" y="6869458"/>
          <a:ext cx="2798891" cy="31864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AE8AF9-4758-4B68-9998-B219F95D5523}">
      <dsp:nvSpPr>
        <dsp:cNvPr id="0" name=""/>
        <dsp:cNvSpPr/>
      </dsp:nvSpPr>
      <dsp:spPr>
        <a:xfrm>
          <a:off x="6813881" y="3766830"/>
          <a:ext cx="4711685" cy="329802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GB" sz="5600" kern="1200"/>
            <a:t>Strategy foundations</a:t>
          </a:r>
        </a:p>
      </dsp:txBody>
      <dsp:txXfrm>
        <a:off x="6974906" y="3927855"/>
        <a:ext cx="4389635" cy="2975977"/>
      </dsp:txXfrm>
    </dsp:sp>
    <dsp:sp modelId="{12E27B0E-C704-4289-B227-310C473180AD}">
      <dsp:nvSpPr>
        <dsp:cNvPr id="0" name=""/>
        <dsp:cNvSpPr/>
      </dsp:nvSpPr>
      <dsp:spPr>
        <a:xfrm>
          <a:off x="11744130" y="4121543"/>
          <a:ext cx="9785316" cy="266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GB" sz="4400" kern="1200"/>
            <a:t>Data analysis and dashboard</a:t>
          </a:r>
        </a:p>
        <a:p>
          <a:pPr marL="285750" lvl="1" indent="-285750" algn="l" defTabSz="1955800">
            <a:lnSpc>
              <a:spcPct val="90000"/>
            </a:lnSpc>
            <a:spcBef>
              <a:spcPct val="0"/>
            </a:spcBef>
            <a:spcAft>
              <a:spcPct val="15000"/>
            </a:spcAft>
            <a:buChar char="•"/>
          </a:pPr>
          <a:r>
            <a:rPr lang="en-GB" sz="4400" kern="1200"/>
            <a:t>Document review</a:t>
          </a:r>
        </a:p>
        <a:p>
          <a:pPr marL="285750" lvl="1" indent="-285750" algn="l" defTabSz="1955800">
            <a:lnSpc>
              <a:spcPct val="90000"/>
            </a:lnSpc>
            <a:spcBef>
              <a:spcPct val="0"/>
            </a:spcBef>
            <a:spcAft>
              <a:spcPct val="15000"/>
            </a:spcAft>
            <a:buChar char="•"/>
          </a:pPr>
          <a:r>
            <a:rPr lang="en-GB" sz="4400" kern="1200"/>
            <a:t>Implications review</a:t>
          </a:r>
        </a:p>
      </dsp:txBody>
      <dsp:txXfrm>
        <a:off x="11744130" y="4121543"/>
        <a:ext cx="9785316" cy="2665610"/>
      </dsp:txXfrm>
    </dsp:sp>
    <dsp:sp modelId="{5BED413F-CCCB-47B8-945B-131FA985E2A5}">
      <dsp:nvSpPr>
        <dsp:cNvPr id="0" name=""/>
        <dsp:cNvSpPr/>
      </dsp:nvSpPr>
      <dsp:spPr>
        <a:xfrm>
          <a:off x="11775858" y="7093352"/>
          <a:ext cx="4711685" cy="329802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GB" sz="5600" kern="1200"/>
            <a:t>Strategy development</a:t>
          </a:r>
        </a:p>
      </dsp:txBody>
      <dsp:txXfrm>
        <a:off x="11936883" y="7254377"/>
        <a:ext cx="4389635" cy="2975977"/>
      </dsp:txXfrm>
    </dsp:sp>
    <dsp:sp modelId="{A43FE5AA-A52F-47E1-A2A5-1701B64FDC91}">
      <dsp:nvSpPr>
        <dsp:cNvPr id="0" name=""/>
        <dsp:cNvSpPr/>
      </dsp:nvSpPr>
      <dsp:spPr>
        <a:xfrm>
          <a:off x="16760035" y="7245746"/>
          <a:ext cx="6484695" cy="266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GB" sz="4400" kern="1200"/>
            <a:t>Consultation</a:t>
          </a:r>
        </a:p>
        <a:p>
          <a:pPr marL="285750" lvl="1" indent="-285750" algn="l" defTabSz="1955800">
            <a:lnSpc>
              <a:spcPct val="90000"/>
            </a:lnSpc>
            <a:spcBef>
              <a:spcPct val="0"/>
            </a:spcBef>
            <a:spcAft>
              <a:spcPct val="15000"/>
            </a:spcAft>
            <a:buChar char="•"/>
          </a:pPr>
          <a:r>
            <a:rPr lang="en-GB" sz="4400" kern="1200"/>
            <a:t>Draft Strategy / implementation plan</a:t>
          </a:r>
        </a:p>
        <a:p>
          <a:pPr marL="285750" lvl="1" indent="-285750" algn="l" defTabSz="1955800">
            <a:lnSpc>
              <a:spcPct val="90000"/>
            </a:lnSpc>
            <a:spcBef>
              <a:spcPct val="0"/>
            </a:spcBef>
            <a:spcAft>
              <a:spcPct val="15000"/>
            </a:spcAft>
            <a:buChar char="•"/>
          </a:pPr>
          <a:r>
            <a:rPr lang="en-GB" sz="4400" kern="1200"/>
            <a:t>Refine and finalise</a:t>
          </a:r>
        </a:p>
      </dsp:txBody>
      <dsp:txXfrm>
        <a:off x="16760035" y="7245746"/>
        <a:ext cx="6484695" cy="266561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1678F0A-A48E-4031-86DE-F6D6D5287BB9}" type="datetimeFigureOut">
              <a:rPr lang="en-GB" smtClean="0"/>
              <a:t>14/04/2025</a:t>
            </a:fld>
            <a:endParaRPr lang="en-GB"/>
          </a:p>
        </p:txBody>
      </p:sp>
      <p:sp>
        <p:nvSpPr>
          <p:cNvPr id="4" name="Slide Image Placeholder 3"/>
          <p:cNvSpPr>
            <a:spLocks noGrp="1" noRot="1" noChangeAspect="1"/>
          </p:cNvSpPr>
          <p:nvPr>
            <p:ph type="sldImg" idx="2"/>
          </p:nvPr>
        </p:nvSpPr>
        <p:spPr>
          <a:xfrm>
            <a:off x="6661150" y="1414463"/>
            <a:ext cx="6781800"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CDEDA53-2D48-400F-9014-01CB79077C44}" type="slidenum">
              <a:rPr lang="en-GB" smtClean="0"/>
              <a:t>‹#›</a:t>
            </a:fld>
            <a:endParaRPr lang="en-GB"/>
          </a:p>
        </p:txBody>
      </p:sp>
    </p:spTree>
    <p:extLst>
      <p:ext uri="{BB962C8B-B14F-4D97-AF65-F5344CB8AC3E}">
        <p14:creationId xmlns:p14="http://schemas.microsoft.com/office/powerpoint/2010/main" val="362640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
    <p:spTree>
      <p:nvGrpSpPr>
        <p:cNvPr id="1" name=""/>
        <p:cNvGrpSpPr/>
        <p:nvPr/>
      </p:nvGrpSpPr>
      <p:grpSpPr>
        <a:xfrm>
          <a:off x="0" y="0"/>
          <a:ext cx="0" cy="0"/>
          <a:chOff x="0" y="0"/>
          <a:chExt cx="0" cy="0"/>
        </a:xfrm>
      </p:grpSpPr>
      <p:pic>
        <p:nvPicPr>
          <p:cNvPr id="10" name="Picture 9" descr="A picture containing graphics, screenshot, graphic design, font&#10;&#10;Description automatically generated">
            <a:extLst>
              <a:ext uri="{FF2B5EF4-FFF2-40B4-BE49-F238E27FC236}">
                <a16:creationId xmlns:a16="http://schemas.microsoft.com/office/drawing/2014/main" id="{345D83DB-ADD1-D34E-76EC-704F57F70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1300" cy="13716000"/>
          </a:xfrm>
          <a:prstGeom prst="rect">
            <a:avLst/>
          </a:prstGeom>
        </p:spPr>
      </p:pic>
      <p:sp>
        <p:nvSpPr>
          <p:cNvPr id="11" name="Title 10">
            <a:extLst>
              <a:ext uri="{FF2B5EF4-FFF2-40B4-BE49-F238E27FC236}">
                <a16:creationId xmlns:a16="http://schemas.microsoft.com/office/drawing/2014/main" id="{2831C9D3-F998-E7CE-74AC-B4F9C99118AA}"/>
              </a:ext>
            </a:extLst>
          </p:cNvPr>
          <p:cNvSpPr>
            <a:spLocks noGrp="1"/>
          </p:cNvSpPr>
          <p:nvPr>
            <p:ph type="title" hasCustomPrompt="1"/>
          </p:nvPr>
        </p:nvSpPr>
        <p:spPr>
          <a:xfrm>
            <a:off x="6394451" y="990600"/>
            <a:ext cx="7772400" cy="2947050"/>
          </a:xfrm>
          <a:prstGeom prst="rect">
            <a:avLst/>
          </a:prstGeom>
        </p:spPr>
        <p:txBody>
          <a:bodyPr>
            <a:noAutofit/>
          </a:bodyPr>
          <a:lstStyle>
            <a:lvl1pPr>
              <a:lnSpc>
                <a:spcPts val="5000"/>
              </a:lnSpc>
              <a:defRPr sz="4300">
                <a:solidFill>
                  <a:schemeClr val="bg1"/>
                </a:solidFill>
              </a:defRPr>
            </a:lvl1pPr>
          </a:lstStyle>
          <a:p>
            <a:r>
              <a:rPr lang="en-GB"/>
              <a:t>Presentation subtitle goes here max 3-4 lines</a:t>
            </a:r>
          </a:p>
        </p:txBody>
      </p:sp>
      <p:sp>
        <p:nvSpPr>
          <p:cNvPr id="13" name="Text Placeholder 12">
            <a:extLst>
              <a:ext uri="{FF2B5EF4-FFF2-40B4-BE49-F238E27FC236}">
                <a16:creationId xmlns:a16="http://schemas.microsoft.com/office/drawing/2014/main" id="{A8D9FD68-43D0-F7FB-2AF3-8276FE0AD66F}"/>
              </a:ext>
            </a:extLst>
          </p:cNvPr>
          <p:cNvSpPr>
            <a:spLocks noGrp="1"/>
          </p:cNvSpPr>
          <p:nvPr>
            <p:ph type="body" sz="quarter" idx="10" hasCustomPrompt="1"/>
          </p:nvPr>
        </p:nvSpPr>
        <p:spPr>
          <a:xfrm>
            <a:off x="14738350" y="990600"/>
            <a:ext cx="8540750" cy="2947050"/>
          </a:xfrm>
          <a:prstGeom prst="rect">
            <a:avLst/>
          </a:prstGeom>
        </p:spPr>
        <p:txBody>
          <a:bodyPr/>
          <a:lstStyle>
            <a:lvl1pPr>
              <a:lnSpc>
                <a:spcPts val="5000"/>
              </a:lnSpc>
              <a:defRPr sz="4300">
                <a:solidFill>
                  <a:schemeClr val="bg1"/>
                </a:solidFill>
                <a:latin typeface="Segoe UI" panose="020B0502040204020203" pitchFamily="34" charset="0"/>
                <a:cs typeface="Segoe UI" panose="020B0502040204020203" pitchFamily="34" charset="0"/>
              </a:defRPr>
            </a:lvl1pPr>
          </a:lstStyle>
          <a:p>
            <a:pPr lvl="0"/>
            <a:r>
              <a:rPr lang="en-GB"/>
              <a:t>Presentation subtitle goes here max 3-4 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_Slide">
    <p:spTree>
      <p:nvGrpSpPr>
        <p:cNvPr id="1" name=""/>
        <p:cNvGrpSpPr/>
        <p:nvPr/>
      </p:nvGrpSpPr>
      <p:grpSpPr>
        <a:xfrm>
          <a:off x="0" y="0"/>
          <a:ext cx="0" cy="0"/>
          <a:chOff x="0" y="0"/>
          <a:chExt cx="0" cy="0"/>
        </a:xfrm>
      </p:grpSpPr>
      <p:sp>
        <p:nvSpPr>
          <p:cNvPr id="56" name="object 48">
            <a:extLst>
              <a:ext uri="{FF2B5EF4-FFF2-40B4-BE49-F238E27FC236}">
                <a16:creationId xmlns:a16="http://schemas.microsoft.com/office/drawing/2014/main" id="{608B65D5-C798-695A-54FB-8C0AC4CECA8B}"/>
              </a:ext>
            </a:extLst>
          </p:cNvPr>
          <p:cNvSpPr/>
          <p:nvPr userDrawn="1"/>
        </p:nvSpPr>
        <p:spPr>
          <a:xfrm flipV="1">
            <a:off x="1094339" y="11809226"/>
            <a:ext cx="22197852" cy="81282"/>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77" name="Text Placeholder 84">
            <a:extLst>
              <a:ext uri="{FF2B5EF4-FFF2-40B4-BE49-F238E27FC236}">
                <a16:creationId xmlns:a16="http://schemas.microsoft.com/office/drawing/2014/main" id="{B4F5D1BB-A14F-88F7-C82A-8CDD4A5833D5}"/>
              </a:ext>
            </a:extLst>
          </p:cNvPr>
          <p:cNvSpPr>
            <a:spLocks noGrp="1"/>
          </p:cNvSpPr>
          <p:nvPr>
            <p:ph type="body" sz="quarter" idx="33" hasCustomPrompt="1"/>
          </p:nvPr>
        </p:nvSpPr>
        <p:spPr>
          <a:xfrm>
            <a:off x="17007038" y="5163609"/>
            <a:ext cx="4032000" cy="5686846"/>
          </a:xfrm>
        </p:spPr>
        <p:txBody>
          <a:bodyPr>
            <a:noAutofit/>
          </a:bodyPr>
          <a:lstStyle>
            <a:lvl1pPr marL="0" indent="0" algn="r">
              <a:lnSpc>
                <a:spcPts val="3600"/>
              </a:lnSpc>
              <a:buClr>
                <a:schemeClr val="accent2"/>
              </a:buClr>
              <a:buFont typeface="Arial" panose="020B0604020202020204" pitchFamily="34" charset="0"/>
              <a:buNone/>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£XX,XX</a:t>
            </a:r>
          </a:p>
        </p:txBody>
      </p:sp>
      <p:sp>
        <p:nvSpPr>
          <p:cNvPr id="55" name="Text Placeholder 84">
            <a:extLst>
              <a:ext uri="{FF2B5EF4-FFF2-40B4-BE49-F238E27FC236}">
                <a16:creationId xmlns:a16="http://schemas.microsoft.com/office/drawing/2014/main" id="{9005AE7C-864A-44FE-1161-2E7ABC437F27}"/>
              </a:ext>
            </a:extLst>
          </p:cNvPr>
          <p:cNvSpPr>
            <a:spLocks noGrp="1"/>
          </p:cNvSpPr>
          <p:nvPr>
            <p:ph type="body" sz="quarter" idx="30" hasCustomPrompt="1"/>
          </p:nvPr>
        </p:nvSpPr>
        <p:spPr>
          <a:xfrm>
            <a:off x="10186652" y="10549786"/>
            <a:ext cx="6788779" cy="1320439"/>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graphicFrame>
        <p:nvGraphicFramePr>
          <p:cNvPr id="4" name="Chart 3">
            <a:extLst>
              <a:ext uri="{FF2B5EF4-FFF2-40B4-BE49-F238E27FC236}">
                <a16:creationId xmlns:a16="http://schemas.microsoft.com/office/drawing/2014/main" id="{542C69CC-61BF-6ED9-A564-7CD76B2B366C}"/>
              </a:ext>
            </a:extLst>
          </p:cNvPr>
          <p:cNvGraphicFramePr/>
          <p:nvPr userDrawn="1">
            <p:extLst>
              <p:ext uri="{D42A27DB-BD31-4B8C-83A1-F6EECF244321}">
                <p14:modId xmlns:p14="http://schemas.microsoft.com/office/powerpoint/2010/main" val="3446819814"/>
              </p:ext>
            </p:extLst>
          </p:nvPr>
        </p:nvGraphicFramePr>
        <p:xfrm>
          <a:off x="1088280" y="4386112"/>
          <a:ext cx="15669370" cy="7420868"/>
        </p:xfrm>
        <a:graphic>
          <a:graphicData uri="http://schemas.openxmlformats.org/drawingml/2006/chart">
            <c:chart xmlns:c="http://schemas.openxmlformats.org/drawingml/2006/chart" xmlns:r="http://schemas.openxmlformats.org/officeDocument/2006/relationships" r:id="rId2"/>
          </a:graphicData>
        </a:graphic>
      </p:graphicFrame>
      <p:sp>
        <p:nvSpPr>
          <p:cNvPr id="46" name="object 48">
            <a:extLst>
              <a:ext uri="{FF2B5EF4-FFF2-40B4-BE49-F238E27FC236}">
                <a16:creationId xmlns:a16="http://schemas.microsoft.com/office/drawing/2014/main" id="{3015D79D-3C49-4AA9-4EDD-ACB0E2A807E3}"/>
              </a:ext>
            </a:extLst>
          </p:cNvPr>
          <p:cNvSpPr/>
          <p:nvPr userDrawn="1"/>
        </p:nvSpPr>
        <p:spPr>
          <a:xfrm flipV="1">
            <a:off x="1094339" y="4227091"/>
            <a:ext cx="22197852" cy="81282"/>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47" name="Title 1">
            <a:extLst>
              <a:ext uri="{FF2B5EF4-FFF2-40B4-BE49-F238E27FC236}">
                <a16:creationId xmlns:a16="http://schemas.microsoft.com/office/drawing/2014/main" id="{9AC42B31-2893-5C4F-9847-2C67D639E1EF}"/>
              </a:ext>
            </a:extLst>
          </p:cNvPr>
          <p:cNvSpPr>
            <a:spLocks noGrp="1"/>
          </p:cNvSpPr>
          <p:nvPr>
            <p:ph type="title" hasCustomPrompt="1"/>
          </p:nvPr>
        </p:nvSpPr>
        <p:spPr>
          <a:xfrm>
            <a:off x="1065600" y="963104"/>
            <a:ext cx="15951165" cy="2923095"/>
          </a:xfrm>
        </p:spPr>
        <p:txBody>
          <a:bodyPr/>
          <a:lstStyle/>
          <a:p>
            <a:r>
              <a:rPr lang="en-GB"/>
              <a:t>Title slide</a:t>
            </a:r>
          </a:p>
        </p:txBody>
      </p:sp>
    </p:spTree>
    <p:extLst>
      <p:ext uri="{BB962C8B-B14F-4D97-AF65-F5344CB8AC3E}">
        <p14:creationId xmlns:p14="http://schemas.microsoft.com/office/powerpoint/2010/main" val="190685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_Slide">
    <p:spTree>
      <p:nvGrpSpPr>
        <p:cNvPr id="1" name=""/>
        <p:cNvGrpSpPr/>
        <p:nvPr/>
      </p:nvGrpSpPr>
      <p:grpSpPr>
        <a:xfrm>
          <a:off x="0" y="0"/>
          <a:ext cx="0" cy="0"/>
          <a:chOff x="0" y="0"/>
          <a:chExt cx="0" cy="0"/>
        </a:xfrm>
      </p:grpSpPr>
      <p:sp>
        <p:nvSpPr>
          <p:cNvPr id="56" name="object 48">
            <a:extLst>
              <a:ext uri="{FF2B5EF4-FFF2-40B4-BE49-F238E27FC236}">
                <a16:creationId xmlns:a16="http://schemas.microsoft.com/office/drawing/2014/main" id="{608B65D5-C798-695A-54FB-8C0AC4CECA8B}"/>
              </a:ext>
            </a:extLst>
          </p:cNvPr>
          <p:cNvSpPr/>
          <p:nvPr userDrawn="1"/>
        </p:nvSpPr>
        <p:spPr>
          <a:xfrm flipV="1">
            <a:off x="1094339" y="11809226"/>
            <a:ext cx="22197852" cy="81282"/>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77" name="Text Placeholder 84">
            <a:extLst>
              <a:ext uri="{FF2B5EF4-FFF2-40B4-BE49-F238E27FC236}">
                <a16:creationId xmlns:a16="http://schemas.microsoft.com/office/drawing/2014/main" id="{B4F5D1BB-A14F-88F7-C82A-8CDD4A5833D5}"/>
              </a:ext>
            </a:extLst>
          </p:cNvPr>
          <p:cNvSpPr>
            <a:spLocks noGrp="1"/>
          </p:cNvSpPr>
          <p:nvPr>
            <p:ph type="body" sz="quarter" idx="33" hasCustomPrompt="1"/>
          </p:nvPr>
        </p:nvSpPr>
        <p:spPr>
          <a:xfrm>
            <a:off x="17007038" y="5163609"/>
            <a:ext cx="4032000" cy="5686846"/>
          </a:xfrm>
        </p:spPr>
        <p:txBody>
          <a:bodyPr>
            <a:noAutofit/>
          </a:bodyPr>
          <a:lstStyle>
            <a:lvl1pPr marL="0" indent="0" algn="r">
              <a:lnSpc>
                <a:spcPts val="3600"/>
              </a:lnSpc>
              <a:buClr>
                <a:schemeClr val="accent2"/>
              </a:buClr>
              <a:buFont typeface="Arial" panose="020B0604020202020204" pitchFamily="34" charset="0"/>
              <a:buNone/>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£XX,XX</a:t>
            </a:r>
          </a:p>
        </p:txBody>
      </p:sp>
      <p:sp>
        <p:nvSpPr>
          <p:cNvPr id="55" name="Text Placeholder 84">
            <a:extLst>
              <a:ext uri="{FF2B5EF4-FFF2-40B4-BE49-F238E27FC236}">
                <a16:creationId xmlns:a16="http://schemas.microsoft.com/office/drawing/2014/main" id="{9005AE7C-864A-44FE-1161-2E7ABC437F27}"/>
              </a:ext>
            </a:extLst>
          </p:cNvPr>
          <p:cNvSpPr>
            <a:spLocks noGrp="1"/>
          </p:cNvSpPr>
          <p:nvPr>
            <p:ph type="body" sz="quarter" idx="30" hasCustomPrompt="1"/>
          </p:nvPr>
        </p:nvSpPr>
        <p:spPr>
          <a:xfrm>
            <a:off x="10186652" y="10549786"/>
            <a:ext cx="6788779" cy="1320439"/>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46" name="object 48">
            <a:extLst>
              <a:ext uri="{FF2B5EF4-FFF2-40B4-BE49-F238E27FC236}">
                <a16:creationId xmlns:a16="http://schemas.microsoft.com/office/drawing/2014/main" id="{3015D79D-3C49-4AA9-4EDD-ACB0E2A807E3}"/>
              </a:ext>
            </a:extLst>
          </p:cNvPr>
          <p:cNvSpPr/>
          <p:nvPr userDrawn="1"/>
        </p:nvSpPr>
        <p:spPr>
          <a:xfrm flipV="1">
            <a:off x="1094339" y="4227091"/>
            <a:ext cx="22197852" cy="81282"/>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47" name="Title 1">
            <a:extLst>
              <a:ext uri="{FF2B5EF4-FFF2-40B4-BE49-F238E27FC236}">
                <a16:creationId xmlns:a16="http://schemas.microsoft.com/office/drawing/2014/main" id="{9AC42B31-2893-5C4F-9847-2C67D639E1EF}"/>
              </a:ext>
            </a:extLst>
          </p:cNvPr>
          <p:cNvSpPr>
            <a:spLocks noGrp="1"/>
          </p:cNvSpPr>
          <p:nvPr>
            <p:ph type="title" hasCustomPrompt="1"/>
          </p:nvPr>
        </p:nvSpPr>
        <p:spPr>
          <a:xfrm>
            <a:off x="1065600" y="963104"/>
            <a:ext cx="15951165" cy="2923095"/>
          </a:xfrm>
        </p:spPr>
        <p:txBody>
          <a:bodyPr/>
          <a:lstStyle/>
          <a:p>
            <a:r>
              <a:rPr lang="en-GB"/>
              <a:t>Title slide</a:t>
            </a:r>
          </a:p>
        </p:txBody>
      </p:sp>
    </p:spTree>
    <p:extLst>
      <p:ext uri="{BB962C8B-B14F-4D97-AF65-F5344CB8AC3E}">
        <p14:creationId xmlns:p14="http://schemas.microsoft.com/office/powerpoint/2010/main" val="44037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List_Slide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74E4-BF8F-BA1A-8477-5437B41625B3}"/>
              </a:ext>
            </a:extLst>
          </p:cNvPr>
          <p:cNvSpPr>
            <a:spLocks noGrp="1"/>
          </p:cNvSpPr>
          <p:nvPr>
            <p:ph type="title" hasCustomPrompt="1"/>
          </p:nvPr>
        </p:nvSpPr>
        <p:spPr/>
        <p:txBody>
          <a:bodyPr/>
          <a:lstStyle/>
          <a:p>
            <a:r>
              <a:rPr lang="en-GB"/>
              <a:t>Title slide</a:t>
            </a:r>
          </a:p>
        </p:txBody>
      </p:sp>
      <p:sp>
        <p:nvSpPr>
          <p:cNvPr id="3" name="object 42">
            <a:extLst>
              <a:ext uri="{FF2B5EF4-FFF2-40B4-BE49-F238E27FC236}">
                <a16:creationId xmlns:a16="http://schemas.microsoft.com/office/drawing/2014/main" id="{8F6DF17B-AD01-8B15-8D26-63885C1D588F}"/>
              </a:ext>
            </a:extLst>
          </p:cNvPr>
          <p:cNvSpPr/>
          <p:nvPr userDrawn="1"/>
        </p:nvSpPr>
        <p:spPr>
          <a:xfrm>
            <a:off x="12185650" y="4324010"/>
            <a:ext cx="0" cy="7552332"/>
          </a:xfrm>
          <a:custGeom>
            <a:avLst/>
            <a:gdLst/>
            <a:ahLst/>
            <a:cxnLst/>
            <a:rect l="l" t="t" r="r" b="b"/>
            <a:pathLst>
              <a:path h="6229984">
                <a:moveTo>
                  <a:pt x="0" y="0"/>
                </a:moveTo>
                <a:lnTo>
                  <a:pt x="0" y="6229737"/>
                </a:lnTo>
              </a:path>
            </a:pathLst>
          </a:custGeom>
          <a:ln w="12700">
            <a:solidFill>
              <a:srgbClr val="FF6F38"/>
            </a:solidFill>
          </a:ln>
        </p:spPr>
        <p:txBody>
          <a:bodyPr wrap="square" lIns="0" tIns="0" rIns="0" bIns="0" rtlCol="0"/>
          <a:lstStyle/>
          <a:p>
            <a:endParaRPr/>
          </a:p>
        </p:txBody>
      </p:sp>
      <p:sp>
        <p:nvSpPr>
          <p:cNvPr id="4" name="Text Placeholder 7">
            <a:extLst>
              <a:ext uri="{FF2B5EF4-FFF2-40B4-BE49-F238E27FC236}">
                <a16:creationId xmlns:a16="http://schemas.microsoft.com/office/drawing/2014/main" id="{4F0FB103-F85E-0AA6-E0E5-84C2FD18A339}"/>
              </a:ext>
            </a:extLst>
          </p:cNvPr>
          <p:cNvSpPr>
            <a:spLocks noGrp="1"/>
          </p:cNvSpPr>
          <p:nvPr>
            <p:ph type="body" sz="quarter" idx="10"/>
          </p:nvPr>
        </p:nvSpPr>
        <p:spPr>
          <a:xfrm>
            <a:off x="1076448" y="4343399"/>
            <a:ext cx="22212245" cy="6857997"/>
          </a:xfrm>
          <a:prstGeom prst="rect">
            <a:avLst/>
          </a:prstGeom>
        </p:spPr>
        <p:txBody>
          <a:bodyPr numCol="2" spcCol="540000">
            <a:noAutofit/>
          </a:bodyPr>
          <a:lstStyle>
            <a:lvl1pPr marL="72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cs typeface="Segoe UI" panose="020B0502040204020203" pitchFamily="34" charset="0"/>
              </a:defRPr>
            </a:lvl1pPr>
            <a:lvl2pPr marL="144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cs typeface="Segoe UI" panose="020B0502040204020203" pitchFamily="34" charset="0"/>
              </a:defRPr>
            </a:lvl2pPr>
            <a:lvl3pPr marL="216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cs typeface="Segoe UI" panose="020B0502040204020203" pitchFamily="34" charset="0"/>
              </a:defRPr>
            </a:lvl3pPr>
            <a:lvl4pPr marL="288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cs typeface="Segoe UI" panose="020B0502040204020203" pitchFamily="34" charset="0"/>
              </a:defRPr>
            </a:lvl4pPr>
            <a:lvl5pPr marL="360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5472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_List_Slide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74E4-BF8F-BA1A-8477-5437B41625B3}"/>
              </a:ext>
            </a:extLst>
          </p:cNvPr>
          <p:cNvSpPr>
            <a:spLocks noGrp="1"/>
          </p:cNvSpPr>
          <p:nvPr>
            <p:ph type="title" hasCustomPrompt="1"/>
          </p:nvPr>
        </p:nvSpPr>
        <p:spPr/>
        <p:txBody>
          <a:bodyPr/>
          <a:lstStyle/>
          <a:p>
            <a:r>
              <a:rPr lang="en-GB"/>
              <a:t>Title slide</a:t>
            </a:r>
          </a:p>
        </p:txBody>
      </p:sp>
      <p:sp>
        <p:nvSpPr>
          <p:cNvPr id="3" name="object 42">
            <a:extLst>
              <a:ext uri="{FF2B5EF4-FFF2-40B4-BE49-F238E27FC236}">
                <a16:creationId xmlns:a16="http://schemas.microsoft.com/office/drawing/2014/main" id="{8F6DF17B-AD01-8B15-8D26-63885C1D588F}"/>
              </a:ext>
            </a:extLst>
          </p:cNvPr>
          <p:cNvSpPr/>
          <p:nvPr userDrawn="1"/>
        </p:nvSpPr>
        <p:spPr>
          <a:xfrm>
            <a:off x="12185650" y="4324010"/>
            <a:ext cx="0" cy="7552332"/>
          </a:xfrm>
          <a:custGeom>
            <a:avLst/>
            <a:gdLst/>
            <a:ahLst/>
            <a:cxnLst/>
            <a:rect l="l" t="t" r="r" b="b"/>
            <a:pathLst>
              <a:path h="6229984">
                <a:moveTo>
                  <a:pt x="0" y="0"/>
                </a:moveTo>
                <a:lnTo>
                  <a:pt x="0" y="6229737"/>
                </a:lnTo>
              </a:path>
            </a:pathLst>
          </a:custGeom>
          <a:ln w="12700">
            <a:solidFill>
              <a:srgbClr val="FF6F38"/>
            </a:solidFill>
          </a:ln>
        </p:spPr>
        <p:txBody>
          <a:bodyPr wrap="square" lIns="0" tIns="0" rIns="0" bIns="0" rtlCol="0"/>
          <a:lstStyle/>
          <a:p>
            <a:endParaRPr/>
          </a:p>
        </p:txBody>
      </p:sp>
      <p:sp>
        <p:nvSpPr>
          <p:cNvPr id="4" name="Text Placeholder 7">
            <a:extLst>
              <a:ext uri="{FF2B5EF4-FFF2-40B4-BE49-F238E27FC236}">
                <a16:creationId xmlns:a16="http://schemas.microsoft.com/office/drawing/2014/main" id="{4F0FB103-F85E-0AA6-E0E5-84C2FD18A339}"/>
              </a:ext>
            </a:extLst>
          </p:cNvPr>
          <p:cNvSpPr>
            <a:spLocks noGrp="1"/>
          </p:cNvSpPr>
          <p:nvPr>
            <p:ph type="body" sz="quarter" idx="10"/>
          </p:nvPr>
        </p:nvSpPr>
        <p:spPr>
          <a:xfrm>
            <a:off x="1076448" y="4343399"/>
            <a:ext cx="22212245" cy="6857997"/>
          </a:xfrm>
          <a:prstGeom prst="rect">
            <a:avLst/>
          </a:prstGeom>
        </p:spPr>
        <p:txBody>
          <a:bodyPr numCol="2" spcCol="540000">
            <a:noAutofit/>
          </a:bodyPr>
          <a:lstStyle>
            <a:lvl1pPr marL="742950" indent="-742950">
              <a:lnSpc>
                <a:spcPts val="4600"/>
              </a:lnSpc>
              <a:spcAft>
                <a:spcPts val="4600"/>
              </a:spcAft>
              <a:buClr>
                <a:schemeClr val="accent2"/>
              </a:buClr>
              <a:buFont typeface="+mj-lt"/>
              <a:buAutoNum type="arabicPeriod"/>
              <a:defRPr sz="4300">
                <a:solidFill>
                  <a:schemeClr val="tx2"/>
                </a:solidFill>
                <a:latin typeface="Segoe UI" panose="020B0502040204020203" pitchFamily="34" charset="0"/>
                <a:cs typeface="Segoe UI" panose="020B0502040204020203" pitchFamily="34" charset="0"/>
              </a:defRPr>
            </a:lvl1pPr>
            <a:lvl2pPr marL="1462950" indent="-742950">
              <a:lnSpc>
                <a:spcPts val="4600"/>
              </a:lnSpc>
              <a:spcAft>
                <a:spcPts val="4600"/>
              </a:spcAft>
              <a:buClr>
                <a:schemeClr val="accent2"/>
              </a:buClr>
              <a:buFont typeface="+mj-lt"/>
              <a:buAutoNum type="arabicPeriod"/>
              <a:defRPr sz="4300">
                <a:solidFill>
                  <a:schemeClr val="tx2"/>
                </a:solidFill>
                <a:latin typeface="Segoe UI" panose="020B0502040204020203" pitchFamily="34" charset="0"/>
                <a:cs typeface="Segoe UI" panose="020B0502040204020203" pitchFamily="34" charset="0"/>
              </a:defRPr>
            </a:lvl2pPr>
            <a:lvl3pPr marL="2182950" indent="-742950">
              <a:lnSpc>
                <a:spcPts val="4600"/>
              </a:lnSpc>
              <a:spcAft>
                <a:spcPts val="4600"/>
              </a:spcAft>
              <a:buClr>
                <a:schemeClr val="accent2"/>
              </a:buClr>
              <a:buFont typeface="+mj-lt"/>
              <a:buAutoNum type="arabicPeriod"/>
              <a:defRPr sz="4300">
                <a:solidFill>
                  <a:schemeClr val="tx2"/>
                </a:solidFill>
                <a:latin typeface="Segoe UI" panose="020B0502040204020203" pitchFamily="34" charset="0"/>
                <a:cs typeface="Segoe UI" panose="020B0502040204020203" pitchFamily="34" charset="0"/>
              </a:defRPr>
            </a:lvl3pPr>
            <a:lvl4pPr marL="2902950" indent="-742950">
              <a:lnSpc>
                <a:spcPts val="4600"/>
              </a:lnSpc>
              <a:spcAft>
                <a:spcPts val="4600"/>
              </a:spcAft>
              <a:buClr>
                <a:schemeClr val="accent2"/>
              </a:buClr>
              <a:buFont typeface="+mj-lt"/>
              <a:buAutoNum type="arabicPeriod"/>
              <a:defRPr sz="4300">
                <a:solidFill>
                  <a:schemeClr val="tx2"/>
                </a:solidFill>
                <a:latin typeface="Segoe UI" panose="020B0502040204020203" pitchFamily="34" charset="0"/>
                <a:cs typeface="Segoe UI" panose="020B0502040204020203" pitchFamily="34" charset="0"/>
              </a:defRPr>
            </a:lvl4pPr>
            <a:lvl5pPr marL="3622950" indent="-742950">
              <a:lnSpc>
                <a:spcPts val="4600"/>
              </a:lnSpc>
              <a:spcAft>
                <a:spcPts val="4600"/>
              </a:spcAft>
              <a:buClr>
                <a:schemeClr val="accent2"/>
              </a:buClr>
              <a:buFont typeface="+mj-lt"/>
              <a:buAutoNum type="arabicPeriod"/>
              <a:defRPr sz="4300">
                <a:solidFill>
                  <a:schemeClr val="tx2"/>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789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 list_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74E4-BF8F-BA1A-8477-5437B41625B3}"/>
              </a:ext>
            </a:extLst>
          </p:cNvPr>
          <p:cNvSpPr>
            <a:spLocks noGrp="1"/>
          </p:cNvSpPr>
          <p:nvPr>
            <p:ph type="title" hasCustomPrompt="1"/>
          </p:nvPr>
        </p:nvSpPr>
        <p:spPr/>
        <p:txBody>
          <a:bodyPr/>
          <a:lstStyle/>
          <a:p>
            <a:r>
              <a:rPr lang="en-GB"/>
              <a:t>Title slide</a:t>
            </a:r>
          </a:p>
        </p:txBody>
      </p:sp>
      <p:sp>
        <p:nvSpPr>
          <p:cNvPr id="4" name="Text Placeholder 7">
            <a:extLst>
              <a:ext uri="{FF2B5EF4-FFF2-40B4-BE49-F238E27FC236}">
                <a16:creationId xmlns:a16="http://schemas.microsoft.com/office/drawing/2014/main" id="{BB9E3EF1-0782-F9C7-A32B-C4FEDA155475}"/>
              </a:ext>
            </a:extLst>
          </p:cNvPr>
          <p:cNvSpPr>
            <a:spLocks noGrp="1"/>
          </p:cNvSpPr>
          <p:nvPr>
            <p:ph type="body" sz="quarter" idx="10"/>
          </p:nvPr>
        </p:nvSpPr>
        <p:spPr>
          <a:xfrm>
            <a:off x="1076449" y="4343399"/>
            <a:ext cx="13623802" cy="6019801"/>
          </a:xfrm>
          <a:prstGeom prst="rect">
            <a:avLst/>
          </a:prstGeom>
        </p:spPr>
        <p:txBody>
          <a:bodyPr numCol="1" spcCol="0">
            <a:noAutofit/>
          </a:bodyPr>
          <a:lstStyle>
            <a:lvl1pPr marL="612000" indent="-61200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1pPr>
            <a:lvl2pPr marL="146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2pPr>
            <a:lvl3pPr marL="218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3pPr>
            <a:lvl4pPr marL="290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4pPr>
            <a:lvl5pPr marL="362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4">
            <a:extLst>
              <a:ext uri="{FF2B5EF4-FFF2-40B4-BE49-F238E27FC236}">
                <a16:creationId xmlns:a16="http://schemas.microsoft.com/office/drawing/2014/main" id="{D380C507-0132-A64E-E336-7FD560BBCF67}"/>
              </a:ext>
            </a:extLst>
          </p:cNvPr>
          <p:cNvSpPr>
            <a:spLocks noGrp="1"/>
          </p:cNvSpPr>
          <p:nvPr>
            <p:ph type="body" sz="quarter" idx="26" hasCustomPrompt="1"/>
          </p:nvPr>
        </p:nvSpPr>
        <p:spPr>
          <a:xfrm>
            <a:off x="1702691" y="10615898"/>
            <a:ext cx="9012501" cy="794245"/>
          </a:xfrm>
        </p:spPr>
        <p:txBody>
          <a:bodyPr>
            <a:noAutofit/>
          </a:bodyPr>
          <a:lstStyle>
            <a:lvl1pPr>
              <a:lnSpc>
                <a:spcPts val="5000"/>
              </a:lnSpc>
              <a:defRPr sz="4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Tree>
    <p:extLst>
      <p:ext uri="{BB962C8B-B14F-4D97-AF65-F5344CB8AC3E}">
        <p14:creationId xmlns:p14="http://schemas.microsoft.com/office/powerpoint/2010/main" val="264030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D77DAF-E5B9-4F82-E60B-E61E2F739F76}"/>
              </a:ext>
            </a:extLst>
          </p:cNvPr>
          <p:cNvGrpSpPr/>
          <p:nvPr userDrawn="1"/>
        </p:nvGrpSpPr>
        <p:grpSpPr>
          <a:xfrm>
            <a:off x="56523" y="56639"/>
            <a:ext cx="24246595" cy="13589699"/>
            <a:chOff x="56523" y="56639"/>
            <a:chExt cx="24246595" cy="13589699"/>
          </a:xfrm>
        </p:grpSpPr>
        <p:grpSp>
          <p:nvGrpSpPr>
            <p:cNvPr id="7" name="Group 6">
              <a:extLst>
                <a:ext uri="{FF2B5EF4-FFF2-40B4-BE49-F238E27FC236}">
                  <a16:creationId xmlns:a16="http://schemas.microsoft.com/office/drawing/2014/main" id="{6B997C72-F235-F42A-8C33-9317AE4628F3}"/>
                </a:ext>
              </a:extLst>
            </p:cNvPr>
            <p:cNvGrpSpPr/>
            <p:nvPr userDrawn="1"/>
          </p:nvGrpSpPr>
          <p:grpSpPr>
            <a:xfrm>
              <a:off x="56523" y="56639"/>
              <a:ext cx="24246595" cy="13589699"/>
              <a:chOff x="56523" y="56639"/>
              <a:chExt cx="24246595" cy="13589699"/>
            </a:xfrm>
          </p:grpSpPr>
          <p:sp>
            <p:nvSpPr>
              <p:cNvPr id="9" name="bg object 17">
                <a:extLst>
                  <a:ext uri="{FF2B5EF4-FFF2-40B4-BE49-F238E27FC236}">
                    <a16:creationId xmlns:a16="http://schemas.microsoft.com/office/drawing/2014/main" id="{7BE23200-D516-04DB-7E02-315A760933BD}"/>
                  </a:ext>
                </a:extLst>
              </p:cNvPr>
              <p:cNvSpPr/>
              <p:nvPr/>
            </p:nvSpPr>
            <p:spPr>
              <a:xfrm>
                <a:off x="12179658" y="56639"/>
                <a:ext cx="0" cy="13589699"/>
              </a:xfrm>
              <a:custGeom>
                <a:avLst/>
                <a:gdLst/>
                <a:ahLst/>
                <a:cxnLst/>
                <a:rect l="l" t="t" r="r" b="b"/>
                <a:pathLst>
                  <a:path h="11205210">
                    <a:moveTo>
                      <a:pt x="0" y="0"/>
                    </a:moveTo>
                    <a:lnTo>
                      <a:pt x="0" y="11204779"/>
                    </a:lnTo>
                  </a:path>
                </a:pathLst>
              </a:custGeom>
              <a:ln w="7853">
                <a:solidFill>
                  <a:srgbClr val="272425"/>
                </a:solidFill>
                <a:prstDash val="sysDashDot"/>
              </a:ln>
            </p:spPr>
            <p:txBody>
              <a:bodyPr wrap="square" lIns="0" tIns="0" rIns="0" bIns="0" rtlCol="0"/>
              <a:lstStyle/>
              <a:p>
                <a:endParaRPr/>
              </a:p>
            </p:txBody>
          </p:sp>
          <p:grpSp>
            <p:nvGrpSpPr>
              <p:cNvPr id="10" name="Group 9">
                <a:extLst>
                  <a:ext uri="{FF2B5EF4-FFF2-40B4-BE49-F238E27FC236}">
                    <a16:creationId xmlns:a16="http://schemas.microsoft.com/office/drawing/2014/main" id="{1B7A9E57-5414-0506-0982-9F3F81E8B57B}"/>
                  </a:ext>
                </a:extLst>
              </p:cNvPr>
              <p:cNvGrpSpPr/>
              <p:nvPr userDrawn="1"/>
            </p:nvGrpSpPr>
            <p:grpSpPr>
              <a:xfrm>
                <a:off x="56523" y="1079919"/>
                <a:ext cx="24246595" cy="10799529"/>
                <a:chOff x="56523" y="1079919"/>
                <a:chExt cx="24246595" cy="10799529"/>
              </a:xfrm>
            </p:grpSpPr>
            <p:grpSp>
              <p:nvGrpSpPr>
                <p:cNvPr id="11" name="Group 10">
                  <a:extLst>
                    <a:ext uri="{FF2B5EF4-FFF2-40B4-BE49-F238E27FC236}">
                      <a16:creationId xmlns:a16="http://schemas.microsoft.com/office/drawing/2014/main" id="{BB01C3CC-293C-B0BA-BD2D-0CABC1F4C595}"/>
                    </a:ext>
                  </a:extLst>
                </p:cNvPr>
                <p:cNvGrpSpPr/>
                <p:nvPr userDrawn="1"/>
              </p:nvGrpSpPr>
              <p:grpSpPr>
                <a:xfrm>
                  <a:off x="1079389" y="1079919"/>
                  <a:ext cx="22200558" cy="10799529"/>
                  <a:chOff x="890397" y="890433"/>
                  <a:chExt cx="18313436" cy="8904612"/>
                </a:xfrm>
              </p:grpSpPr>
              <p:sp>
                <p:nvSpPr>
                  <p:cNvPr id="13" name="bg object 16">
                    <a:extLst>
                      <a:ext uri="{FF2B5EF4-FFF2-40B4-BE49-F238E27FC236}">
                        <a16:creationId xmlns:a16="http://schemas.microsoft.com/office/drawing/2014/main" id="{5DA85495-B433-F55B-C064-3B40738BC117}"/>
                      </a:ext>
                    </a:extLst>
                  </p:cNvPr>
                  <p:cNvSpPr/>
                  <p:nvPr/>
                </p:nvSpPr>
                <p:spPr>
                  <a:xfrm>
                    <a:off x="890397" y="890440"/>
                    <a:ext cx="18313400" cy="8904605"/>
                  </a:xfrm>
                  <a:custGeom>
                    <a:avLst/>
                    <a:gdLst/>
                    <a:ahLst/>
                    <a:cxnLst/>
                    <a:rect l="l" t="t" r="r" b="b"/>
                    <a:pathLst>
                      <a:path w="18313400" h="8904605">
                        <a:moveTo>
                          <a:pt x="1430642" y="0"/>
                        </a:moveTo>
                        <a:lnTo>
                          <a:pt x="0" y="0"/>
                        </a:lnTo>
                        <a:lnTo>
                          <a:pt x="0" y="8904376"/>
                        </a:lnTo>
                        <a:lnTo>
                          <a:pt x="1430642" y="8904376"/>
                        </a:lnTo>
                        <a:lnTo>
                          <a:pt x="1430642" y="0"/>
                        </a:lnTo>
                        <a:close/>
                      </a:path>
                      <a:path w="18313400" h="8904605">
                        <a:moveTo>
                          <a:pt x="3306521" y="0"/>
                        </a:moveTo>
                        <a:lnTo>
                          <a:pt x="1875891" y="0"/>
                        </a:lnTo>
                        <a:lnTo>
                          <a:pt x="1875891" y="8904376"/>
                        </a:lnTo>
                        <a:lnTo>
                          <a:pt x="3306521" y="8904376"/>
                        </a:lnTo>
                        <a:lnTo>
                          <a:pt x="3306521" y="0"/>
                        </a:lnTo>
                        <a:close/>
                      </a:path>
                      <a:path w="18313400" h="8904605">
                        <a:moveTo>
                          <a:pt x="5182387" y="0"/>
                        </a:moveTo>
                        <a:lnTo>
                          <a:pt x="3751745" y="0"/>
                        </a:lnTo>
                        <a:lnTo>
                          <a:pt x="3751745" y="8904376"/>
                        </a:lnTo>
                        <a:lnTo>
                          <a:pt x="5182387" y="8904376"/>
                        </a:lnTo>
                        <a:lnTo>
                          <a:pt x="5182387" y="0"/>
                        </a:lnTo>
                        <a:close/>
                      </a:path>
                      <a:path w="18313400" h="8904605">
                        <a:moveTo>
                          <a:pt x="7058228" y="0"/>
                        </a:moveTo>
                        <a:lnTo>
                          <a:pt x="5627598" y="0"/>
                        </a:lnTo>
                        <a:lnTo>
                          <a:pt x="5627598" y="8904376"/>
                        </a:lnTo>
                        <a:lnTo>
                          <a:pt x="7058228" y="8904376"/>
                        </a:lnTo>
                        <a:lnTo>
                          <a:pt x="7058228" y="0"/>
                        </a:lnTo>
                        <a:close/>
                      </a:path>
                      <a:path w="18313400" h="8904605">
                        <a:moveTo>
                          <a:pt x="8934094" y="0"/>
                        </a:moveTo>
                        <a:lnTo>
                          <a:pt x="7503452" y="0"/>
                        </a:lnTo>
                        <a:lnTo>
                          <a:pt x="7503452" y="8904376"/>
                        </a:lnTo>
                        <a:lnTo>
                          <a:pt x="8934094" y="8904376"/>
                        </a:lnTo>
                        <a:lnTo>
                          <a:pt x="8934094" y="0"/>
                        </a:lnTo>
                        <a:close/>
                      </a:path>
                      <a:path w="18313400" h="8904605">
                        <a:moveTo>
                          <a:pt x="10809961" y="0"/>
                        </a:moveTo>
                        <a:lnTo>
                          <a:pt x="9379331" y="0"/>
                        </a:lnTo>
                        <a:lnTo>
                          <a:pt x="9379331" y="8904376"/>
                        </a:lnTo>
                        <a:lnTo>
                          <a:pt x="10809961" y="8904376"/>
                        </a:lnTo>
                        <a:lnTo>
                          <a:pt x="10809961" y="0"/>
                        </a:lnTo>
                        <a:close/>
                      </a:path>
                      <a:path w="18313400" h="8904605">
                        <a:moveTo>
                          <a:pt x="12685827" y="0"/>
                        </a:moveTo>
                        <a:lnTo>
                          <a:pt x="11255197" y="0"/>
                        </a:lnTo>
                        <a:lnTo>
                          <a:pt x="11255197" y="8904376"/>
                        </a:lnTo>
                        <a:lnTo>
                          <a:pt x="12685827" y="8904376"/>
                        </a:lnTo>
                        <a:lnTo>
                          <a:pt x="12685827" y="0"/>
                        </a:lnTo>
                        <a:close/>
                      </a:path>
                      <a:path w="18313400" h="8904605">
                        <a:moveTo>
                          <a:pt x="14561642" y="0"/>
                        </a:moveTo>
                        <a:lnTo>
                          <a:pt x="13131000" y="0"/>
                        </a:lnTo>
                        <a:lnTo>
                          <a:pt x="13131000" y="8904376"/>
                        </a:lnTo>
                        <a:lnTo>
                          <a:pt x="14561642" y="8904376"/>
                        </a:lnTo>
                        <a:lnTo>
                          <a:pt x="14561642" y="0"/>
                        </a:lnTo>
                        <a:close/>
                      </a:path>
                      <a:path w="18313400" h="8904605">
                        <a:moveTo>
                          <a:pt x="16437572" y="0"/>
                        </a:moveTo>
                        <a:lnTo>
                          <a:pt x="15006930" y="0"/>
                        </a:lnTo>
                        <a:lnTo>
                          <a:pt x="15006930" y="8904376"/>
                        </a:lnTo>
                        <a:lnTo>
                          <a:pt x="16437572" y="8904376"/>
                        </a:lnTo>
                        <a:lnTo>
                          <a:pt x="16437572" y="0"/>
                        </a:lnTo>
                        <a:close/>
                      </a:path>
                      <a:path w="18313400" h="8904605">
                        <a:moveTo>
                          <a:pt x="18313311" y="0"/>
                        </a:moveTo>
                        <a:lnTo>
                          <a:pt x="16882682" y="0"/>
                        </a:lnTo>
                        <a:lnTo>
                          <a:pt x="16882682" y="8904376"/>
                        </a:lnTo>
                        <a:lnTo>
                          <a:pt x="18313311" y="8904376"/>
                        </a:lnTo>
                        <a:lnTo>
                          <a:pt x="18313311" y="0"/>
                        </a:lnTo>
                        <a:close/>
                      </a:path>
                    </a:pathLst>
                  </a:custGeom>
                  <a:solidFill>
                    <a:srgbClr val="F1F3F4"/>
                  </a:solidFill>
                </p:spPr>
                <p:txBody>
                  <a:bodyPr wrap="square" lIns="0" tIns="0" rIns="0" bIns="0" rtlCol="0"/>
                  <a:lstStyle/>
                  <a:p>
                    <a:endParaRPr/>
                  </a:p>
                </p:txBody>
              </p:sp>
              <p:sp>
                <p:nvSpPr>
                  <p:cNvPr id="14" name="bg object 23">
                    <a:extLst>
                      <a:ext uri="{FF2B5EF4-FFF2-40B4-BE49-F238E27FC236}">
                        <a16:creationId xmlns:a16="http://schemas.microsoft.com/office/drawing/2014/main" id="{FE5D97AC-2FAF-8EF4-E026-2B49026EE83E}"/>
                      </a:ext>
                    </a:extLst>
                  </p:cNvPr>
                  <p:cNvSpPr/>
                  <p:nvPr/>
                </p:nvSpPr>
                <p:spPr>
                  <a:xfrm>
                    <a:off x="893051" y="892339"/>
                    <a:ext cx="18308320" cy="8899525"/>
                  </a:xfrm>
                  <a:custGeom>
                    <a:avLst/>
                    <a:gdLst/>
                    <a:ahLst/>
                    <a:cxnLst/>
                    <a:rect l="l" t="t" r="r" b="b"/>
                    <a:pathLst>
                      <a:path w="18308320" h="8899525">
                        <a:moveTo>
                          <a:pt x="0" y="0"/>
                        </a:moveTo>
                        <a:lnTo>
                          <a:pt x="18308102" y="0"/>
                        </a:lnTo>
                        <a:lnTo>
                          <a:pt x="18308102" y="8899132"/>
                        </a:lnTo>
                        <a:lnTo>
                          <a:pt x="0" y="8899132"/>
                        </a:lnTo>
                        <a:lnTo>
                          <a:pt x="0" y="0"/>
                        </a:lnTo>
                        <a:close/>
                      </a:path>
                    </a:pathLst>
                  </a:custGeom>
                  <a:ln w="5235">
                    <a:solidFill>
                      <a:srgbClr val="00ACEC"/>
                    </a:solidFill>
                  </a:ln>
                </p:spPr>
                <p:txBody>
                  <a:bodyPr wrap="square" lIns="0" tIns="0" rIns="0" bIns="0" rtlCol="0"/>
                  <a:lstStyle/>
                  <a:p>
                    <a:endParaRPr/>
                  </a:p>
                </p:txBody>
              </p:sp>
              <p:sp>
                <p:nvSpPr>
                  <p:cNvPr id="15" name="bg object 25">
                    <a:extLst>
                      <a:ext uri="{FF2B5EF4-FFF2-40B4-BE49-F238E27FC236}">
                        <a16:creationId xmlns:a16="http://schemas.microsoft.com/office/drawing/2014/main" id="{0CD6B2B0-4D9C-1DB5-EDC5-7AD3BF07542D}"/>
                      </a:ext>
                    </a:extLst>
                  </p:cNvPr>
                  <p:cNvSpPr/>
                  <p:nvPr/>
                </p:nvSpPr>
                <p:spPr>
                  <a:xfrm>
                    <a:off x="2321070"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16" name="bg object 26">
                    <a:extLst>
                      <a:ext uri="{FF2B5EF4-FFF2-40B4-BE49-F238E27FC236}">
                        <a16:creationId xmlns:a16="http://schemas.microsoft.com/office/drawing/2014/main" id="{6BD88A8A-83AF-4314-E875-C85335FC66A2}"/>
                      </a:ext>
                    </a:extLst>
                  </p:cNvPr>
                  <p:cNvSpPr/>
                  <p:nvPr/>
                </p:nvSpPr>
                <p:spPr>
                  <a:xfrm>
                    <a:off x="2766292" y="890444"/>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17" name="bg object 27">
                    <a:extLst>
                      <a:ext uri="{FF2B5EF4-FFF2-40B4-BE49-F238E27FC236}">
                        <a16:creationId xmlns:a16="http://schemas.microsoft.com/office/drawing/2014/main" id="{122FA05B-06E4-B13A-0437-133F77AF6AC2}"/>
                      </a:ext>
                    </a:extLst>
                  </p:cNvPr>
                  <p:cNvSpPr/>
                  <p:nvPr/>
                </p:nvSpPr>
                <p:spPr>
                  <a:xfrm>
                    <a:off x="4196929"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18" name="bg object 28">
                    <a:extLst>
                      <a:ext uri="{FF2B5EF4-FFF2-40B4-BE49-F238E27FC236}">
                        <a16:creationId xmlns:a16="http://schemas.microsoft.com/office/drawing/2014/main" id="{79C40700-EFBB-115F-F0F3-D13E299C6202}"/>
                      </a:ext>
                    </a:extLst>
                  </p:cNvPr>
                  <p:cNvSpPr/>
                  <p:nvPr/>
                </p:nvSpPr>
                <p:spPr>
                  <a:xfrm>
                    <a:off x="4642152"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19" name="bg object 29">
                    <a:extLst>
                      <a:ext uri="{FF2B5EF4-FFF2-40B4-BE49-F238E27FC236}">
                        <a16:creationId xmlns:a16="http://schemas.microsoft.com/office/drawing/2014/main" id="{4BBA81BB-236B-57B2-38C4-7F0D6B3E08A4}"/>
                      </a:ext>
                    </a:extLst>
                  </p:cNvPr>
                  <p:cNvSpPr/>
                  <p:nvPr/>
                </p:nvSpPr>
                <p:spPr>
                  <a:xfrm>
                    <a:off x="6072789"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0" name="bg object 30">
                    <a:extLst>
                      <a:ext uri="{FF2B5EF4-FFF2-40B4-BE49-F238E27FC236}">
                        <a16:creationId xmlns:a16="http://schemas.microsoft.com/office/drawing/2014/main" id="{2298DB3E-6390-5981-48AC-92EB0A6B72A1}"/>
                      </a:ext>
                    </a:extLst>
                  </p:cNvPr>
                  <p:cNvSpPr/>
                  <p:nvPr/>
                </p:nvSpPr>
                <p:spPr>
                  <a:xfrm>
                    <a:off x="6518000"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1" name="bg object 31">
                    <a:extLst>
                      <a:ext uri="{FF2B5EF4-FFF2-40B4-BE49-F238E27FC236}">
                        <a16:creationId xmlns:a16="http://schemas.microsoft.com/office/drawing/2014/main" id="{74D8B21F-E9C8-4AAC-623F-9F6425A7728D}"/>
                      </a:ext>
                    </a:extLst>
                  </p:cNvPr>
                  <p:cNvSpPr/>
                  <p:nvPr/>
                </p:nvSpPr>
                <p:spPr>
                  <a:xfrm>
                    <a:off x="7948637"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2" name="bg object 32">
                    <a:extLst>
                      <a:ext uri="{FF2B5EF4-FFF2-40B4-BE49-F238E27FC236}">
                        <a16:creationId xmlns:a16="http://schemas.microsoft.com/office/drawing/2014/main" id="{A165FA1C-EAC3-A950-153D-FFE040C38849}"/>
                      </a:ext>
                    </a:extLst>
                  </p:cNvPr>
                  <p:cNvSpPr/>
                  <p:nvPr/>
                </p:nvSpPr>
                <p:spPr>
                  <a:xfrm>
                    <a:off x="8393859"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3" name="bg object 33">
                    <a:extLst>
                      <a:ext uri="{FF2B5EF4-FFF2-40B4-BE49-F238E27FC236}">
                        <a16:creationId xmlns:a16="http://schemas.microsoft.com/office/drawing/2014/main" id="{C5D75C3F-8582-9F6A-15CC-D9D6BE3AD7EF}"/>
                      </a:ext>
                    </a:extLst>
                  </p:cNvPr>
                  <p:cNvSpPr/>
                  <p:nvPr/>
                </p:nvSpPr>
                <p:spPr>
                  <a:xfrm>
                    <a:off x="9824496"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4" name="bg object 34">
                    <a:extLst>
                      <a:ext uri="{FF2B5EF4-FFF2-40B4-BE49-F238E27FC236}">
                        <a16:creationId xmlns:a16="http://schemas.microsoft.com/office/drawing/2014/main" id="{41B512FC-40D7-8DE5-B9D6-8B19D45E8355}"/>
                      </a:ext>
                    </a:extLst>
                  </p:cNvPr>
                  <p:cNvSpPr/>
                  <p:nvPr/>
                </p:nvSpPr>
                <p:spPr>
                  <a:xfrm>
                    <a:off x="10269718"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5" name="bg object 35">
                    <a:extLst>
                      <a:ext uri="{FF2B5EF4-FFF2-40B4-BE49-F238E27FC236}">
                        <a16:creationId xmlns:a16="http://schemas.microsoft.com/office/drawing/2014/main" id="{15F47232-DD00-7CC0-ED22-0CE6A7BE0BB4}"/>
                      </a:ext>
                    </a:extLst>
                  </p:cNvPr>
                  <p:cNvSpPr/>
                  <p:nvPr/>
                </p:nvSpPr>
                <p:spPr>
                  <a:xfrm>
                    <a:off x="11700345"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6" name="bg object 36">
                    <a:extLst>
                      <a:ext uri="{FF2B5EF4-FFF2-40B4-BE49-F238E27FC236}">
                        <a16:creationId xmlns:a16="http://schemas.microsoft.com/office/drawing/2014/main" id="{C1322E57-6F3E-31F9-C7F8-3166DF86ECAE}"/>
                      </a:ext>
                    </a:extLst>
                  </p:cNvPr>
                  <p:cNvSpPr/>
                  <p:nvPr/>
                </p:nvSpPr>
                <p:spPr>
                  <a:xfrm>
                    <a:off x="12145567"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7" name="bg object 37">
                    <a:extLst>
                      <a:ext uri="{FF2B5EF4-FFF2-40B4-BE49-F238E27FC236}">
                        <a16:creationId xmlns:a16="http://schemas.microsoft.com/office/drawing/2014/main" id="{6EA9EFA2-311C-3496-59D5-A0263CDB6098}"/>
                      </a:ext>
                    </a:extLst>
                  </p:cNvPr>
                  <p:cNvSpPr/>
                  <p:nvPr/>
                </p:nvSpPr>
                <p:spPr>
                  <a:xfrm>
                    <a:off x="13576204"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8" name="bg object 38">
                    <a:extLst>
                      <a:ext uri="{FF2B5EF4-FFF2-40B4-BE49-F238E27FC236}">
                        <a16:creationId xmlns:a16="http://schemas.microsoft.com/office/drawing/2014/main" id="{705ABB2F-7A03-242B-05DC-3C00EAF9D6CC}"/>
                      </a:ext>
                    </a:extLst>
                  </p:cNvPr>
                  <p:cNvSpPr/>
                  <p:nvPr/>
                </p:nvSpPr>
                <p:spPr>
                  <a:xfrm>
                    <a:off x="14021426"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29" name="bg object 39">
                    <a:extLst>
                      <a:ext uri="{FF2B5EF4-FFF2-40B4-BE49-F238E27FC236}">
                        <a16:creationId xmlns:a16="http://schemas.microsoft.com/office/drawing/2014/main" id="{3D8B6398-A624-0DBC-9233-87148B73BAC3}"/>
                      </a:ext>
                    </a:extLst>
                  </p:cNvPr>
                  <p:cNvSpPr/>
                  <p:nvPr/>
                </p:nvSpPr>
                <p:spPr>
                  <a:xfrm>
                    <a:off x="15452063"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30" name="bg object 40">
                    <a:extLst>
                      <a:ext uri="{FF2B5EF4-FFF2-40B4-BE49-F238E27FC236}">
                        <a16:creationId xmlns:a16="http://schemas.microsoft.com/office/drawing/2014/main" id="{8261C7F4-F22A-D298-0ECD-C887AC9C92E4}"/>
                      </a:ext>
                    </a:extLst>
                  </p:cNvPr>
                  <p:cNvSpPr/>
                  <p:nvPr/>
                </p:nvSpPr>
                <p:spPr>
                  <a:xfrm>
                    <a:off x="15897285"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31" name="bg object 41">
                    <a:extLst>
                      <a:ext uri="{FF2B5EF4-FFF2-40B4-BE49-F238E27FC236}">
                        <a16:creationId xmlns:a16="http://schemas.microsoft.com/office/drawing/2014/main" id="{A990722B-82D0-CDC8-0CD6-63E0F5846FD0}"/>
                      </a:ext>
                    </a:extLst>
                  </p:cNvPr>
                  <p:cNvSpPr/>
                  <p:nvPr/>
                </p:nvSpPr>
                <p:spPr>
                  <a:xfrm>
                    <a:off x="17326142"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32" name="bg object 42">
                    <a:extLst>
                      <a:ext uri="{FF2B5EF4-FFF2-40B4-BE49-F238E27FC236}">
                        <a16:creationId xmlns:a16="http://schemas.microsoft.com/office/drawing/2014/main" id="{D482534B-A504-EAE2-16FB-1777B3518DA6}"/>
                      </a:ext>
                    </a:extLst>
                  </p:cNvPr>
                  <p:cNvSpPr/>
                  <p:nvPr/>
                </p:nvSpPr>
                <p:spPr>
                  <a:xfrm>
                    <a:off x="17773134" y="890433"/>
                    <a:ext cx="0" cy="8903970"/>
                  </a:xfrm>
                  <a:custGeom>
                    <a:avLst/>
                    <a:gdLst/>
                    <a:ahLst/>
                    <a:cxnLst/>
                    <a:rect l="l" t="t" r="r" b="b"/>
                    <a:pathLst>
                      <a:path h="8903970">
                        <a:moveTo>
                          <a:pt x="0" y="8903655"/>
                        </a:moveTo>
                        <a:lnTo>
                          <a:pt x="0" y="0"/>
                        </a:lnTo>
                      </a:path>
                    </a:pathLst>
                  </a:custGeom>
                  <a:ln w="5235">
                    <a:solidFill>
                      <a:srgbClr val="00ACEC"/>
                    </a:solidFill>
                  </a:ln>
                </p:spPr>
                <p:txBody>
                  <a:bodyPr wrap="square" lIns="0" tIns="0" rIns="0" bIns="0" rtlCol="0"/>
                  <a:lstStyle/>
                  <a:p>
                    <a:endParaRPr/>
                  </a:p>
                </p:txBody>
              </p:sp>
              <p:sp>
                <p:nvSpPr>
                  <p:cNvPr id="33" name="bg object 43">
                    <a:extLst>
                      <a:ext uri="{FF2B5EF4-FFF2-40B4-BE49-F238E27FC236}">
                        <a16:creationId xmlns:a16="http://schemas.microsoft.com/office/drawing/2014/main" id="{C9554D82-0B17-A802-8661-CCEAD0CFE90E}"/>
                      </a:ext>
                    </a:extLst>
                  </p:cNvPr>
                  <p:cNvSpPr/>
                  <p:nvPr/>
                </p:nvSpPr>
                <p:spPr>
                  <a:xfrm>
                    <a:off x="890433" y="8906985"/>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4" name="bg object 44">
                    <a:extLst>
                      <a:ext uri="{FF2B5EF4-FFF2-40B4-BE49-F238E27FC236}">
                        <a16:creationId xmlns:a16="http://schemas.microsoft.com/office/drawing/2014/main" id="{4C1A3EE0-45E1-0B1D-CA34-2DE09F812D61}"/>
                      </a:ext>
                    </a:extLst>
                  </p:cNvPr>
                  <p:cNvSpPr/>
                  <p:nvPr/>
                </p:nvSpPr>
                <p:spPr>
                  <a:xfrm>
                    <a:off x="890433" y="8461773"/>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5" name="bg object 45">
                    <a:extLst>
                      <a:ext uri="{FF2B5EF4-FFF2-40B4-BE49-F238E27FC236}">
                        <a16:creationId xmlns:a16="http://schemas.microsoft.com/office/drawing/2014/main" id="{C30BB54E-60FC-0AF9-1B63-E7EAF63FA47C}"/>
                      </a:ext>
                    </a:extLst>
                  </p:cNvPr>
                  <p:cNvSpPr/>
                  <p:nvPr/>
                </p:nvSpPr>
                <p:spPr>
                  <a:xfrm>
                    <a:off x="890433" y="7571329"/>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6" name="bg object 46">
                    <a:extLst>
                      <a:ext uri="{FF2B5EF4-FFF2-40B4-BE49-F238E27FC236}">
                        <a16:creationId xmlns:a16="http://schemas.microsoft.com/office/drawing/2014/main" id="{501739F8-52B8-6BFD-61E6-7D012070EDAB}"/>
                      </a:ext>
                    </a:extLst>
                  </p:cNvPr>
                  <p:cNvSpPr/>
                  <p:nvPr/>
                </p:nvSpPr>
                <p:spPr>
                  <a:xfrm>
                    <a:off x="890433" y="7126118"/>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7" name="bg object 47">
                    <a:extLst>
                      <a:ext uri="{FF2B5EF4-FFF2-40B4-BE49-F238E27FC236}">
                        <a16:creationId xmlns:a16="http://schemas.microsoft.com/office/drawing/2014/main" id="{D8F2A0BB-FC3C-DC0D-489E-B099EEF656C6}"/>
                      </a:ext>
                    </a:extLst>
                  </p:cNvPr>
                  <p:cNvSpPr/>
                  <p:nvPr/>
                </p:nvSpPr>
                <p:spPr>
                  <a:xfrm>
                    <a:off x="890433" y="6235674"/>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8" name="bg object 48">
                    <a:extLst>
                      <a:ext uri="{FF2B5EF4-FFF2-40B4-BE49-F238E27FC236}">
                        <a16:creationId xmlns:a16="http://schemas.microsoft.com/office/drawing/2014/main" id="{A915C167-1EF6-9CD9-680E-3E0D1283F123}"/>
                      </a:ext>
                    </a:extLst>
                  </p:cNvPr>
                  <p:cNvSpPr/>
                  <p:nvPr/>
                </p:nvSpPr>
                <p:spPr>
                  <a:xfrm>
                    <a:off x="890433" y="5790462"/>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39" name="bg object 49">
                    <a:extLst>
                      <a:ext uri="{FF2B5EF4-FFF2-40B4-BE49-F238E27FC236}">
                        <a16:creationId xmlns:a16="http://schemas.microsoft.com/office/drawing/2014/main" id="{03B55118-0C4F-8248-DD39-165E519B788D}"/>
                      </a:ext>
                    </a:extLst>
                  </p:cNvPr>
                  <p:cNvSpPr/>
                  <p:nvPr/>
                </p:nvSpPr>
                <p:spPr>
                  <a:xfrm>
                    <a:off x="890433" y="4900018"/>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40" name="bg object 50">
                    <a:extLst>
                      <a:ext uri="{FF2B5EF4-FFF2-40B4-BE49-F238E27FC236}">
                        <a16:creationId xmlns:a16="http://schemas.microsoft.com/office/drawing/2014/main" id="{BEE094A9-7643-63DE-2A18-5693B100F4A0}"/>
                      </a:ext>
                    </a:extLst>
                  </p:cNvPr>
                  <p:cNvSpPr/>
                  <p:nvPr/>
                </p:nvSpPr>
                <p:spPr>
                  <a:xfrm>
                    <a:off x="890433" y="4454806"/>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41" name="bg object 51">
                    <a:extLst>
                      <a:ext uri="{FF2B5EF4-FFF2-40B4-BE49-F238E27FC236}">
                        <a16:creationId xmlns:a16="http://schemas.microsoft.com/office/drawing/2014/main" id="{AD2FB4D6-6832-1859-5654-960801CFA8CC}"/>
                      </a:ext>
                    </a:extLst>
                  </p:cNvPr>
                  <p:cNvSpPr/>
                  <p:nvPr/>
                </p:nvSpPr>
                <p:spPr>
                  <a:xfrm>
                    <a:off x="890433" y="3564362"/>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42" name="bg object 52">
                    <a:extLst>
                      <a:ext uri="{FF2B5EF4-FFF2-40B4-BE49-F238E27FC236}">
                        <a16:creationId xmlns:a16="http://schemas.microsoft.com/office/drawing/2014/main" id="{B7E50B41-729D-3652-136D-35C875AB9694}"/>
                      </a:ext>
                    </a:extLst>
                  </p:cNvPr>
                  <p:cNvSpPr/>
                  <p:nvPr/>
                </p:nvSpPr>
                <p:spPr>
                  <a:xfrm>
                    <a:off x="890433" y="3119151"/>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43" name="bg object 53">
                    <a:extLst>
                      <a:ext uri="{FF2B5EF4-FFF2-40B4-BE49-F238E27FC236}">
                        <a16:creationId xmlns:a16="http://schemas.microsoft.com/office/drawing/2014/main" id="{6AA3775D-425D-D0AE-4F7F-2B054857B052}"/>
                      </a:ext>
                    </a:extLst>
                  </p:cNvPr>
                  <p:cNvSpPr/>
                  <p:nvPr/>
                </p:nvSpPr>
                <p:spPr>
                  <a:xfrm>
                    <a:off x="890433" y="2228706"/>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sp>
                <p:nvSpPr>
                  <p:cNvPr id="44" name="bg object 54">
                    <a:extLst>
                      <a:ext uri="{FF2B5EF4-FFF2-40B4-BE49-F238E27FC236}">
                        <a16:creationId xmlns:a16="http://schemas.microsoft.com/office/drawing/2014/main" id="{3E062138-B9B3-A640-96D4-E73A9ABFC419}"/>
                      </a:ext>
                    </a:extLst>
                  </p:cNvPr>
                  <p:cNvSpPr/>
                  <p:nvPr/>
                </p:nvSpPr>
                <p:spPr>
                  <a:xfrm>
                    <a:off x="890433" y="1783495"/>
                    <a:ext cx="18313400"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grpSp>
            <p:sp>
              <p:nvSpPr>
                <p:cNvPr id="12" name="bg object 20">
                  <a:extLst>
                    <a:ext uri="{FF2B5EF4-FFF2-40B4-BE49-F238E27FC236}">
                      <a16:creationId xmlns:a16="http://schemas.microsoft.com/office/drawing/2014/main" id="{E6832026-8083-E8C6-CD2A-D129ECD80B48}"/>
                    </a:ext>
                  </a:extLst>
                </p:cNvPr>
                <p:cNvSpPr/>
                <p:nvPr/>
              </p:nvSpPr>
              <p:spPr>
                <a:xfrm>
                  <a:off x="56523" y="6479542"/>
                  <a:ext cx="24246595" cy="0"/>
                </a:xfrm>
                <a:custGeom>
                  <a:avLst/>
                  <a:gdLst/>
                  <a:ahLst/>
                  <a:cxnLst/>
                  <a:rect l="l" t="t" r="r" b="b"/>
                  <a:pathLst>
                    <a:path w="20001230">
                      <a:moveTo>
                        <a:pt x="0" y="0"/>
                      </a:moveTo>
                      <a:lnTo>
                        <a:pt x="20000951" y="0"/>
                      </a:lnTo>
                    </a:path>
                  </a:pathLst>
                </a:custGeom>
                <a:ln w="7853">
                  <a:solidFill>
                    <a:srgbClr val="272425"/>
                  </a:solidFill>
                  <a:prstDash val="sysDashDot"/>
                </a:ln>
              </p:spPr>
              <p:txBody>
                <a:bodyPr wrap="square" lIns="0" tIns="0" rIns="0" bIns="0" rtlCol="0"/>
                <a:lstStyle/>
                <a:p>
                  <a:endParaRPr/>
                </a:p>
              </p:txBody>
            </p:sp>
          </p:grpSp>
        </p:grpSp>
        <p:sp>
          <p:nvSpPr>
            <p:cNvPr id="8" name="bg object 24">
              <a:extLst>
                <a:ext uri="{FF2B5EF4-FFF2-40B4-BE49-F238E27FC236}">
                  <a16:creationId xmlns:a16="http://schemas.microsoft.com/office/drawing/2014/main" id="{68586CDB-7FA5-8380-3CDE-68DAE9174646}"/>
                </a:ext>
              </a:extLst>
            </p:cNvPr>
            <p:cNvSpPr/>
            <p:nvPr userDrawn="1"/>
          </p:nvSpPr>
          <p:spPr>
            <a:xfrm>
              <a:off x="1079433" y="12639067"/>
              <a:ext cx="22200515" cy="0"/>
            </a:xfrm>
            <a:custGeom>
              <a:avLst/>
              <a:gdLst/>
              <a:ahLst/>
              <a:cxnLst/>
              <a:rect l="l" t="t" r="r" b="b"/>
              <a:pathLst>
                <a:path w="18313400">
                  <a:moveTo>
                    <a:pt x="0" y="0"/>
                  </a:moveTo>
                  <a:lnTo>
                    <a:pt x="18313337" y="0"/>
                  </a:lnTo>
                </a:path>
              </a:pathLst>
            </a:custGeom>
            <a:ln w="5235">
              <a:solidFill>
                <a:srgbClr val="00ACEC"/>
              </a:solidFill>
            </a:ln>
          </p:spPr>
          <p:txBody>
            <a:bodyPr wrap="square" lIns="0" tIns="0" rIns="0" bIns="0" rtlCol="0"/>
            <a:lstStyle/>
            <a:p>
              <a:endParaRPr/>
            </a:p>
          </p:txBody>
        </p:sp>
      </p:grpSp>
      <p:sp>
        <p:nvSpPr>
          <p:cNvPr id="2" name="Title 1">
            <a:extLst>
              <a:ext uri="{FF2B5EF4-FFF2-40B4-BE49-F238E27FC236}">
                <a16:creationId xmlns:a16="http://schemas.microsoft.com/office/drawing/2014/main" id="{594E74E4-BF8F-BA1A-8477-5437B41625B3}"/>
              </a:ext>
            </a:extLst>
          </p:cNvPr>
          <p:cNvSpPr>
            <a:spLocks noGrp="1"/>
          </p:cNvSpPr>
          <p:nvPr>
            <p:ph type="title" hasCustomPrompt="1"/>
          </p:nvPr>
        </p:nvSpPr>
        <p:spPr/>
        <p:txBody>
          <a:bodyPr/>
          <a:lstStyle/>
          <a:p>
            <a:r>
              <a:rPr lang="en-GB"/>
              <a:t>Title slide</a:t>
            </a:r>
          </a:p>
        </p:txBody>
      </p:sp>
      <p:sp>
        <p:nvSpPr>
          <p:cNvPr id="4" name="Text Placeholder 7">
            <a:extLst>
              <a:ext uri="{FF2B5EF4-FFF2-40B4-BE49-F238E27FC236}">
                <a16:creationId xmlns:a16="http://schemas.microsoft.com/office/drawing/2014/main" id="{BB9E3EF1-0782-F9C7-A32B-C4FEDA155475}"/>
              </a:ext>
            </a:extLst>
          </p:cNvPr>
          <p:cNvSpPr>
            <a:spLocks noGrp="1"/>
          </p:cNvSpPr>
          <p:nvPr>
            <p:ph type="body" sz="quarter" idx="10"/>
          </p:nvPr>
        </p:nvSpPr>
        <p:spPr>
          <a:xfrm>
            <a:off x="1076448" y="4343399"/>
            <a:ext cx="22212245" cy="6857997"/>
          </a:xfrm>
          <a:prstGeom prst="rect">
            <a:avLst/>
          </a:prstGeom>
        </p:spPr>
        <p:txBody>
          <a:bodyPr numCol="2" spcCol="540000">
            <a:noAutofit/>
          </a:bodyPr>
          <a:lstStyle>
            <a:lvl1pPr marL="0" indent="-61200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1pPr>
            <a:lvl2pPr marL="146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2pPr>
            <a:lvl3pPr marL="218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3pPr>
            <a:lvl4pPr marL="290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4pPr>
            <a:lvl5pPr marL="3622950" indent="-742950">
              <a:lnSpc>
                <a:spcPts val="4600"/>
              </a:lnSpc>
              <a:spcAft>
                <a:spcPts val="4600"/>
              </a:spcAft>
              <a:buClr>
                <a:schemeClr val="accent2"/>
              </a:buClr>
              <a:buFont typeface="+mj-lt"/>
              <a:buAutoNum type="arabicPeriod"/>
              <a:defRPr sz="4300">
                <a:solidFill>
                  <a:schemeClr val="tx2"/>
                </a:solidFill>
                <a:latin typeface="+mj-lt"/>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84">
            <a:extLst>
              <a:ext uri="{FF2B5EF4-FFF2-40B4-BE49-F238E27FC236}">
                <a16:creationId xmlns:a16="http://schemas.microsoft.com/office/drawing/2014/main" id="{6CA32948-DA13-6A77-AFAB-AC4C2CC98BE3}"/>
              </a:ext>
            </a:extLst>
          </p:cNvPr>
          <p:cNvSpPr>
            <a:spLocks noGrp="1"/>
          </p:cNvSpPr>
          <p:nvPr>
            <p:ph type="body" sz="quarter" idx="26" hasCustomPrompt="1"/>
          </p:nvPr>
        </p:nvSpPr>
        <p:spPr>
          <a:xfrm>
            <a:off x="1702691" y="10615898"/>
            <a:ext cx="9012501" cy="794245"/>
          </a:xfrm>
        </p:spPr>
        <p:txBody>
          <a:bodyPr>
            <a:noAutofit/>
          </a:bodyPr>
          <a:lstStyle>
            <a:lvl1pPr>
              <a:lnSpc>
                <a:spcPts val="5000"/>
              </a:lnSpc>
              <a:defRPr sz="4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Tree>
    <p:extLst>
      <p:ext uri="{BB962C8B-B14F-4D97-AF65-F5344CB8AC3E}">
        <p14:creationId xmlns:p14="http://schemas.microsoft.com/office/powerpoint/2010/main" val="155045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75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443AA4B-9992-69C6-A902-D3042FCBAC20}"/>
              </a:ext>
            </a:extLst>
          </p:cNvPr>
          <p:cNvSpPr>
            <a:spLocks noGrp="1"/>
          </p:cNvSpPr>
          <p:nvPr>
            <p:ph type="body" sz="quarter" idx="10"/>
          </p:nvPr>
        </p:nvSpPr>
        <p:spPr>
          <a:xfrm>
            <a:off x="1673639" y="4343399"/>
            <a:ext cx="14245811" cy="6857997"/>
          </a:xfrm>
          <a:prstGeom prst="rect">
            <a:avLst/>
          </a:prstGeom>
        </p:spPr>
        <p:txBody>
          <a:bodyPr/>
          <a:lstStyle>
            <a:lvl1pPr marL="0" indent="0">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7C610413-70F4-D30B-4195-BD62CD5ABBB2}"/>
              </a:ext>
            </a:extLst>
          </p:cNvPr>
          <p:cNvSpPr>
            <a:spLocks noGrp="1"/>
          </p:cNvSpPr>
          <p:nvPr>
            <p:ph type="body" sz="quarter" idx="11" hasCustomPrompt="1"/>
          </p:nvPr>
        </p:nvSpPr>
        <p:spPr>
          <a:xfrm>
            <a:off x="1064039" y="4343400"/>
            <a:ext cx="609600" cy="6858000"/>
          </a:xfrm>
          <a:prstGeom prst="rect">
            <a:avLst/>
          </a:prstGeom>
        </p:spPr>
        <p:txBody>
          <a:bodyPr/>
          <a:lstStyle>
            <a:lvl1pPr marL="0" indent="0">
              <a:lnSpc>
                <a:spcPts val="5000"/>
              </a:lnSpc>
              <a:buClr>
                <a:schemeClr val="accent2"/>
              </a:buClr>
              <a:buFont typeface="+mj-lt"/>
              <a:buNone/>
              <a:defRPr sz="43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a:t>1.</a:t>
            </a:r>
          </a:p>
          <a:p>
            <a:pPr lvl="0"/>
            <a:r>
              <a:rPr lang="en-GB"/>
              <a:t>2.</a:t>
            </a:r>
          </a:p>
          <a:p>
            <a:pPr lvl="0"/>
            <a:r>
              <a:rPr lang="en-GB"/>
              <a:t>3.</a:t>
            </a:r>
          </a:p>
        </p:txBody>
      </p:sp>
      <p:sp>
        <p:nvSpPr>
          <p:cNvPr id="47" name="Title 46">
            <a:extLst>
              <a:ext uri="{FF2B5EF4-FFF2-40B4-BE49-F238E27FC236}">
                <a16:creationId xmlns:a16="http://schemas.microsoft.com/office/drawing/2014/main" id="{632CD521-A261-B047-C0BB-B46EAD9C297E}"/>
              </a:ext>
            </a:extLst>
          </p:cNvPr>
          <p:cNvSpPr>
            <a:spLocks noGrp="1"/>
          </p:cNvSpPr>
          <p:nvPr>
            <p:ph type="title" hasCustomPrompt="1"/>
          </p:nvPr>
        </p:nvSpPr>
        <p:spPr/>
        <p:txBody>
          <a:bodyPr/>
          <a:lstStyle>
            <a:lvl1pPr>
              <a:defRPr/>
            </a:lvl1pPr>
          </a:lstStyle>
          <a:p>
            <a:r>
              <a:rPr lang="en-GB"/>
              <a:t>Title slide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pic>
        <p:nvPicPr>
          <p:cNvPr id="47" name="Picture 46" descr="A picture containing screenshot, red, graphics, design">
            <a:extLst>
              <a:ext uri="{FF2B5EF4-FFF2-40B4-BE49-F238E27FC236}">
                <a16:creationId xmlns:a16="http://schemas.microsoft.com/office/drawing/2014/main" id="{8801E52E-1F6E-BF04-56F5-7E56C28E71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Holder 2"/>
          <p:cNvSpPr>
            <a:spLocks noGrp="1"/>
          </p:cNvSpPr>
          <p:nvPr>
            <p:ph type="title" hasCustomPrompt="1"/>
          </p:nvPr>
        </p:nvSpPr>
        <p:spPr>
          <a:xfrm>
            <a:off x="3357041" y="6184739"/>
            <a:ext cx="10535237" cy="1346522"/>
          </a:xfrm>
          <a:prstGeom prst="rect">
            <a:avLst/>
          </a:prstGeom>
        </p:spPr>
        <p:txBody>
          <a:bodyPr lIns="0" tIns="0" rIns="0" bIns="0" anchor="ctr" anchorCtr="0">
            <a:spAutoFit/>
          </a:bodyPr>
          <a:lstStyle>
            <a:lvl1pPr>
              <a:lnSpc>
                <a:spcPts val="10500"/>
              </a:lnSpc>
              <a:defRPr sz="10000" b="1" i="0">
                <a:solidFill>
                  <a:schemeClr val="bg1"/>
                </a:solidFill>
                <a:latin typeface="Segoe UI"/>
                <a:cs typeface="Segoe UI"/>
              </a:defRPr>
            </a:lvl1pPr>
          </a:lstStyle>
          <a:p>
            <a:r>
              <a:rPr lang="en-GB"/>
              <a:t>Divider slide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s_Slide">
    <p:spTree>
      <p:nvGrpSpPr>
        <p:cNvPr id="1" name=""/>
        <p:cNvGrpSpPr/>
        <p:nvPr/>
      </p:nvGrpSpPr>
      <p:grpSpPr>
        <a:xfrm>
          <a:off x="0" y="0"/>
          <a:ext cx="0" cy="0"/>
          <a:chOff x="0" y="0"/>
          <a:chExt cx="0" cy="0"/>
        </a:xfrm>
      </p:grpSpPr>
      <p:sp>
        <p:nvSpPr>
          <p:cNvPr id="45" name="object 4">
            <a:extLst>
              <a:ext uri="{FF2B5EF4-FFF2-40B4-BE49-F238E27FC236}">
                <a16:creationId xmlns:a16="http://schemas.microsoft.com/office/drawing/2014/main" id="{A0B2B8B6-C46D-C5E7-CE34-94118B4768AA}"/>
              </a:ext>
            </a:extLst>
          </p:cNvPr>
          <p:cNvSpPr/>
          <p:nvPr userDrawn="1"/>
        </p:nvSpPr>
        <p:spPr>
          <a:xfrm>
            <a:off x="1079435" y="4324011"/>
            <a:ext cx="4015953" cy="0"/>
          </a:xfrm>
          <a:custGeom>
            <a:avLst/>
            <a:gdLst/>
            <a:ahLst/>
            <a:cxnLst/>
            <a:rect l="l" t="t" r="r" b="b"/>
            <a:pathLst>
              <a:path w="3312795">
                <a:moveTo>
                  <a:pt x="3312181" y="0"/>
                </a:moveTo>
                <a:lnTo>
                  <a:pt x="0" y="0"/>
                </a:lnTo>
              </a:path>
            </a:pathLst>
          </a:custGeom>
          <a:solidFill>
            <a:srgbClr val="FFFFFF"/>
          </a:solidFill>
        </p:spPr>
        <p:txBody>
          <a:bodyPr wrap="square" lIns="0" tIns="0" rIns="0" bIns="0" rtlCol="0"/>
          <a:lstStyle/>
          <a:p>
            <a:endParaRPr/>
          </a:p>
        </p:txBody>
      </p:sp>
      <p:sp>
        <p:nvSpPr>
          <p:cNvPr id="46" name="object 5">
            <a:extLst>
              <a:ext uri="{FF2B5EF4-FFF2-40B4-BE49-F238E27FC236}">
                <a16:creationId xmlns:a16="http://schemas.microsoft.com/office/drawing/2014/main" id="{C501078E-7A4F-F4CA-F396-ADB782EC8EAC}"/>
              </a:ext>
            </a:extLst>
          </p:cNvPr>
          <p:cNvSpPr/>
          <p:nvPr userDrawn="1"/>
        </p:nvSpPr>
        <p:spPr>
          <a:xfrm>
            <a:off x="1079435" y="4324011"/>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endParaRPr/>
          </a:p>
        </p:txBody>
      </p:sp>
      <p:sp>
        <p:nvSpPr>
          <p:cNvPr id="47" name="object 11">
            <a:extLst>
              <a:ext uri="{FF2B5EF4-FFF2-40B4-BE49-F238E27FC236}">
                <a16:creationId xmlns:a16="http://schemas.microsoft.com/office/drawing/2014/main" id="{1EFB5FA0-B865-BD37-DAFA-2F05069B3303}"/>
              </a:ext>
            </a:extLst>
          </p:cNvPr>
          <p:cNvSpPr/>
          <p:nvPr userDrawn="1"/>
        </p:nvSpPr>
        <p:spPr>
          <a:xfrm>
            <a:off x="1079435" y="10800633"/>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endParaRPr/>
          </a:p>
        </p:txBody>
      </p:sp>
      <p:sp>
        <p:nvSpPr>
          <p:cNvPr id="48" name="object 18">
            <a:extLst>
              <a:ext uri="{FF2B5EF4-FFF2-40B4-BE49-F238E27FC236}">
                <a16:creationId xmlns:a16="http://schemas.microsoft.com/office/drawing/2014/main" id="{F1F8795F-A2EF-D932-9902-147C261480A7}"/>
              </a:ext>
            </a:extLst>
          </p:cNvPr>
          <p:cNvSpPr/>
          <p:nvPr userDrawn="1"/>
        </p:nvSpPr>
        <p:spPr>
          <a:xfrm>
            <a:off x="5627475" y="4324011"/>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49" name="object 21">
            <a:extLst>
              <a:ext uri="{FF2B5EF4-FFF2-40B4-BE49-F238E27FC236}">
                <a16:creationId xmlns:a16="http://schemas.microsoft.com/office/drawing/2014/main" id="{3B4505FF-86CE-4F2D-C5E9-62DF7E1A335A}"/>
              </a:ext>
            </a:extLst>
          </p:cNvPr>
          <p:cNvSpPr/>
          <p:nvPr userDrawn="1"/>
        </p:nvSpPr>
        <p:spPr>
          <a:xfrm>
            <a:off x="5627475" y="918147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0" name="object 24">
            <a:extLst>
              <a:ext uri="{FF2B5EF4-FFF2-40B4-BE49-F238E27FC236}">
                <a16:creationId xmlns:a16="http://schemas.microsoft.com/office/drawing/2014/main" id="{DDA23EDE-C687-95E0-6E28-4792DC5A65E6}"/>
              </a:ext>
            </a:extLst>
          </p:cNvPr>
          <p:cNvSpPr/>
          <p:nvPr userDrawn="1"/>
        </p:nvSpPr>
        <p:spPr>
          <a:xfrm>
            <a:off x="5627475" y="10800633"/>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1" name="object 30">
            <a:extLst>
              <a:ext uri="{FF2B5EF4-FFF2-40B4-BE49-F238E27FC236}">
                <a16:creationId xmlns:a16="http://schemas.microsoft.com/office/drawing/2014/main" id="{6C637DC9-C102-E188-84A9-5126D74DB000}"/>
              </a:ext>
            </a:extLst>
          </p:cNvPr>
          <p:cNvSpPr/>
          <p:nvPr userDrawn="1"/>
        </p:nvSpPr>
        <p:spPr>
          <a:xfrm>
            <a:off x="10175514" y="4324011"/>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2" name="object 33">
            <a:extLst>
              <a:ext uri="{FF2B5EF4-FFF2-40B4-BE49-F238E27FC236}">
                <a16:creationId xmlns:a16="http://schemas.microsoft.com/office/drawing/2014/main" id="{ADB183E0-2814-992A-3064-38D44D262840}"/>
              </a:ext>
            </a:extLst>
          </p:cNvPr>
          <p:cNvSpPr/>
          <p:nvPr userDrawn="1"/>
        </p:nvSpPr>
        <p:spPr>
          <a:xfrm>
            <a:off x="10175514" y="918147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3" name="object 36">
            <a:extLst>
              <a:ext uri="{FF2B5EF4-FFF2-40B4-BE49-F238E27FC236}">
                <a16:creationId xmlns:a16="http://schemas.microsoft.com/office/drawing/2014/main" id="{80B45B22-6EFF-DA33-D3C0-B7983FBFC401}"/>
              </a:ext>
            </a:extLst>
          </p:cNvPr>
          <p:cNvSpPr/>
          <p:nvPr userDrawn="1"/>
        </p:nvSpPr>
        <p:spPr>
          <a:xfrm>
            <a:off x="10175514" y="10800633"/>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4" name="object 42">
            <a:extLst>
              <a:ext uri="{FF2B5EF4-FFF2-40B4-BE49-F238E27FC236}">
                <a16:creationId xmlns:a16="http://schemas.microsoft.com/office/drawing/2014/main" id="{D5AA8070-946F-C233-1FA5-07AA329990FC}"/>
              </a:ext>
            </a:extLst>
          </p:cNvPr>
          <p:cNvSpPr/>
          <p:nvPr userDrawn="1"/>
        </p:nvSpPr>
        <p:spPr>
          <a:xfrm>
            <a:off x="14723555" y="4324011"/>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5" name="object 45">
            <a:extLst>
              <a:ext uri="{FF2B5EF4-FFF2-40B4-BE49-F238E27FC236}">
                <a16:creationId xmlns:a16="http://schemas.microsoft.com/office/drawing/2014/main" id="{8E43C54C-7F2A-2860-7BCC-992C52AC7569}"/>
              </a:ext>
            </a:extLst>
          </p:cNvPr>
          <p:cNvSpPr/>
          <p:nvPr userDrawn="1"/>
        </p:nvSpPr>
        <p:spPr>
          <a:xfrm>
            <a:off x="14723555" y="9181477"/>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6" name="object 48">
            <a:extLst>
              <a:ext uri="{FF2B5EF4-FFF2-40B4-BE49-F238E27FC236}">
                <a16:creationId xmlns:a16="http://schemas.microsoft.com/office/drawing/2014/main" id="{608B65D5-C798-695A-54FB-8C0AC4CECA8B}"/>
              </a:ext>
            </a:extLst>
          </p:cNvPr>
          <p:cNvSpPr/>
          <p:nvPr userDrawn="1"/>
        </p:nvSpPr>
        <p:spPr>
          <a:xfrm>
            <a:off x="14723555" y="10800633"/>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7" name="object 54">
            <a:extLst>
              <a:ext uri="{FF2B5EF4-FFF2-40B4-BE49-F238E27FC236}">
                <a16:creationId xmlns:a16="http://schemas.microsoft.com/office/drawing/2014/main" id="{A2276A90-DE43-A2FD-DB33-364315DEF3B1}"/>
              </a:ext>
            </a:extLst>
          </p:cNvPr>
          <p:cNvSpPr/>
          <p:nvPr userDrawn="1"/>
        </p:nvSpPr>
        <p:spPr>
          <a:xfrm>
            <a:off x="19271596" y="4324011"/>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8" name="object 57">
            <a:extLst>
              <a:ext uri="{FF2B5EF4-FFF2-40B4-BE49-F238E27FC236}">
                <a16:creationId xmlns:a16="http://schemas.microsoft.com/office/drawing/2014/main" id="{F232686B-0A61-BC4F-9A5C-32F7F50B2187}"/>
              </a:ext>
            </a:extLst>
          </p:cNvPr>
          <p:cNvSpPr/>
          <p:nvPr userDrawn="1"/>
        </p:nvSpPr>
        <p:spPr>
          <a:xfrm>
            <a:off x="19271596" y="9181477"/>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9" name="object 60">
            <a:extLst>
              <a:ext uri="{FF2B5EF4-FFF2-40B4-BE49-F238E27FC236}">
                <a16:creationId xmlns:a16="http://schemas.microsoft.com/office/drawing/2014/main" id="{7C6811CC-D486-E4C2-7BEF-02B26B22A722}"/>
              </a:ext>
            </a:extLst>
          </p:cNvPr>
          <p:cNvSpPr/>
          <p:nvPr userDrawn="1"/>
        </p:nvSpPr>
        <p:spPr>
          <a:xfrm>
            <a:off x="19271596" y="10800633"/>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60" name="object 21">
            <a:extLst>
              <a:ext uri="{FF2B5EF4-FFF2-40B4-BE49-F238E27FC236}">
                <a16:creationId xmlns:a16="http://schemas.microsoft.com/office/drawing/2014/main" id="{B25A873E-3114-3E7E-75F1-1A971B9683CB}"/>
              </a:ext>
            </a:extLst>
          </p:cNvPr>
          <p:cNvSpPr/>
          <p:nvPr userDrawn="1"/>
        </p:nvSpPr>
        <p:spPr>
          <a:xfrm>
            <a:off x="1079435" y="918147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62" name="object 2">
            <a:extLst>
              <a:ext uri="{FF2B5EF4-FFF2-40B4-BE49-F238E27FC236}">
                <a16:creationId xmlns:a16="http://schemas.microsoft.com/office/drawing/2014/main" id="{34833039-643F-C9D4-82BF-EC083BE725B3}"/>
              </a:ext>
            </a:extLst>
          </p:cNvPr>
          <p:cNvSpPr/>
          <p:nvPr userDrawn="1"/>
        </p:nvSpPr>
        <p:spPr>
          <a:xfrm>
            <a:off x="1082606" y="4750169"/>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3" name="object 15">
            <a:extLst>
              <a:ext uri="{FF2B5EF4-FFF2-40B4-BE49-F238E27FC236}">
                <a16:creationId xmlns:a16="http://schemas.microsoft.com/office/drawing/2014/main" id="{109FA21E-942F-8F8B-21F8-D964191B3611}"/>
              </a:ext>
            </a:extLst>
          </p:cNvPr>
          <p:cNvSpPr/>
          <p:nvPr userDrawn="1"/>
        </p:nvSpPr>
        <p:spPr>
          <a:xfrm>
            <a:off x="5630645" y="4750169"/>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4" name="object 27">
            <a:extLst>
              <a:ext uri="{FF2B5EF4-FFF2-40B4-BE49-F238E27FC236}">
                <a16:creationId xmlns:a16="http://schemas.microsoft.com/office/drawing/2014/main" id="{371ED88C-FA5A-873B-AB28-19EEB012837A}"/>
              </a:ext>
            </a:extLst>
          </p:cNvPr>
          <p:cNvSpPr/>
          <p:nvPr userDrawn="1"/>
        </p:nvSpPr>
        <p:spPr>
          <a:xfrm>
            <a:off x="10178684" y="4750169"/>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5" name="object 39">
            <a:extLst>
              <a:ext uri="{FF2B5EF4-FFF2-40B4-BE49-F238E27FC236}">
                <a16:creationId xmlns:a16="http://schemas.microsoft.com/office/drawing/2014/main" id="{E108F9F1-01F6-7E05-CE7C-3E88EBD9C5A7}"/>
              </a:ext>
            </a:extLst>
          </p:cNvPr>
          <p:cNvSpPr/>
          <p:nvPr userDrawn="1"/>
        </p:nvSpPr>
        <p:spPr>
          <a:xfrm>
            <a:off x="14726725" y="4750169"/>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7" name="object 51">
            <a:extLst>
              <a:ext uri="{FF2B5EF4-FFF2-40B4-BE49-F238E27FC236}">
                <a16:creationId xmlns:a16="http://schemas.microsoft.com/office/drawing/2014/main" id="{1DA6C233-47D5-C3C7-B3F0-235AF66212EE}"/>
              </a:ext>
            </a:extLst>
          </p:cNvPr>
          <p:cNvSpPr/>
          <p:nvPr userDrawn="1"/>
        </p:nvSpPr>
        <p:spPr>
          <a:xfrm>
            <a:off x="19274766" y="4750169"/>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8" name="Text Placeholder 7">
            <a:extLst>
              <a:ext uri="{FF2B5EF4-FFF2-40B4-BE49-F238E27FC236}">
                <a16:creationId xmlns:a16="http://schemas.microsoft.com/office/drawing/2014/main" id="{822104EC-D26E-02A5-456C-B3638C3DB901}"/>
              </a:ext>
            </a:extLst>
          </p:cNvPr>
          <p:cNvSpPr>
            <a:spLocks noGrp="1"/>
          </p:cNvSpPr>
          <p:nvPr>
            <p:ph type="body" sz="quarter" idx="11" hasCustomPrompt="1"/>
          </p:nvPr>
        </p:nvSpPr>
        <p:spPr>
          <a:xfrm>
            <a:off x="1213193" y="6184698"/>
            <a:ext cx="3744000" cy="1053048"/>
          </a:xfrm>
          <a:prstGeom prst="rect">
            <a:avLst/>
          </a:prstGeom>
        </p:spPr>
        <p:txBody>
          <a:bodyPr anchor="ctr" anchorCtr="0">
            <a:noAutofit/>
          </a:bodyPr>
          <a:lstStyle>
            <a:lvl1pPr marL="0" indent="0" algn="ctr">
              <a:lnSpc>
                <a:spcPts val="8500"/>
              </a:lnSpc>
              <a:buClr>
                <a:schemeClr val="accent2"/>
              </a:buClr>
              <a:buFont typeface="+mj-lt"/>
              <a:buNone/>
              <a:defRPr sz="80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err="1"/>
              <a:t>Xxx</a:t>
            </a:r>
            <a:endParaRPr lang="en-GB"/>
          </a:p>
        </p:txBody>
      </p:sp>
      <p:sp>
        <p:nvSpPr>
          <p:cNvPr id="69" name="Title 68">
            <a:extLst>
              <a:ext uri="{FF2B5EF4-FFF2-40B4-BE49-F238E27FC236}">
                <a16:creationId xmlns:a16="http://schemas.microsoft.com/office/drawing/2014/main" id="{C81D9202-2227-5C42-858D-F4459F912658}"/>
              </a:ext>
            </a:extLst>
          </p:cNvPr>
          <p:cNvSpPr>
            <a:spLocks noGrp="1"/>
          </p:cNvSpPr>
          <p:nvPr>
            <p:ph type="title" hasCustomPrompt="1"/>
          </p:nvPr>
        </p:nvSpPr>
        <p:spPr/>
        <p:txBody>
          <a:bodyPr/>
          <a:lstStyle/>
          <a:p>
            <a:r>
              <a:rPr lang="en-GB"/>
              <a:t>Title slide</a:t>
            </a:r>
          </a:p>
        </p:txBody>
      </p:sp>
      <p:sp>
        <p:nvSpPr>
          <p:cNvPr id="70" name="Text Placeholder 7">
            <a:extLst>
              <a:ext uri="{FF2B5EF4-FFF2-40B4-BE49-F238E27FC236}">
                <a16:creationId xmlns:a16="http://schemas.microsoft.com/office/drawing/2014/main" id="{B27326B9-381D-D978-7A5C-E9385C7A5CFF}"/>
              </a:ext>
            </a:extLst>
          </p:cNvPr>
          <p:cNvSpPr>
            <a:spLocks noGrp="1"/>
          </p:cNvSpPr>
          <p:nvPr>
            <p:ph type="body" sz="quarter" idx="12" hasCustomPrompt="1"/>
          </p:nvPr>
        </p:nvSpPr>
        <p:spPr>
          <a:xfrm>
            <a:off x="5761232" y="6184698"/>
            <a:ext cx="3744000" cy="1053048"/>
          </a:xfrm>
          <a:prstGeom prst="rect">
            <a:avLst/>
          </a:prstGeom>
        </p:spPr>
        <p:txBody>
          <a:bodyPr anchor="ctr" anchorCtr="0">
            <a:noAutofit/>
          </a:bodyPr>
          <a:lstStyle>
            <a:lvl1pPr marL="0" indent="0" algn="ctr">
              <a:lnSpc>
                <a:spcPts val="8500"/>
              </a:lnSpc>
              <a:buClr>
                <a:schemeClr val="accent2"/>
              </a:buClr>
              <a:buFont typeface="+mj-lt"/>
              <a:buNone/>
              <a:defRPr sz="80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err="1"/>
              <a:t>Xxx</a:t>
            </a:r>
            <a:endParaRPr lang="en-GB"/>
          </a:p>
        </p:txBody>
      </p:sp>
      <p:sp>
        <p:nvSpPr>
          <p:cNvPr id="71" name="Text Placeholder 7">
            <a:extLst>
              <a:ext uri="{FF2B5EF4-FFF2-40B4-BE49-F238E27FC236}">
                <a16:creationId xmlns:a16="http://schemas.microsoft.com/office/drawing/2014/main" id="{20A6AA56-E6A1-2B18-F635-08C3668B5A71}"/>
              </a:ext>
            </a:extLst>
          </p:cNvPr>
          <p:cNvSpPr>
            <a:spLocks noGrp="1"/>
          </p:cNvSpPr>
          <p:nvPr>
            <p:ph type="body" sz="quarter" idx="13" hasCustomPrompt="1"/>
          </p:nvPr>
        </p:nvSpPr>
        <p:spPr>
          <a:xfrm>
            <a:off x="10309271" y="6184698"/>
            <a:ext cx="3744000" cy="1053048"/>
          </a:xfrm>
          <a:prstGeom prst="rect">
            <a:avLst/>
          </a:prstGeom>
        </p:spPr>
        <p:txBody>
          <a:bodyPr anchor="ctr" anchorCtr="0">
            <a:noAutofit/>
          </a:bodyPr>
          <a:lstStyle>
            <a:lvl1pPr marL="0" indent="0" algn="ctr">
              <a:lnSpc>
                <a:spcPts val="8500"/>
              </a:lnSpc>
              <a:buClr>
                <a:schemeClr val="accent2"/>
              </a:buClr>
              <a:buFont typeface="+mj-lt"/>
              <a:buNone/>
              <a:defRPr sz="80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err="1"/>
              <a:t>Xxx</a:t>
            </a:r>
            <a:endParaRPr lang="en-GB"/>
          </a:p>
        </p:txBody>
      </p:sp>
      <p:sp>
        <p:nvSpPr>
          <p:cNvPr id="72" name="Text Placeholder 7">
            <a:extLst>
              <a:ext uri="{FF2B5EF4-FFF2-40B4-BE49-F238E27FC236}">
                <a16:creationId xmlns:a16="http://schemas.microsoft.com/office/drawing/2014/main" id="{096BA10E-D2E5-A209-97A3-365B78DDA8C3}"/>
              </a:ext>
            </a:extLst>
          </p:cNvPr>
          <p:cNvSpPr>
            <a:spLocks noGrp="1"/>
          </p:cNvSpPr>
          <p:nvPr>
            <p:ph type="body" sz="quarter" idx="14" hasCustomPrompt="1"/>
          </p:nvPr>
        </p:nvSpPr>
        <p:spPr>
          <a:xfrm>
            <a:off x="14840804" y="6184698"/>
            <a:ext cx="3744000" cy="1053048"/>
          </a:xfrm>
          <a:prstGeom prst="rect">
            <a:avLst/>
          </a:prstGeom>
        </p:spPr>
        <p:txBody>
          <a:bodyPr anchor="ctr" anchorCtr="0">
            <a:noAutofit/>
          </a:bodyPr>
          <a:lstStyle>
            <a:lvl1pPr marL="0" indent="0" algn="ctr">
              <a:lnSpc>
                <a:spcPts val="8500"/>
              </a:lnSpc>
              <a:buClr>
                <a:schemeClr val="accent2"/>
              </a:buClr>
              <a:buFont typeface="+mj-lt"/>
              <a:buNone/>
              <a:defRPr sz="80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err="1"/>
              <a:t>Xxx</a:t>
            </a:r>
            <a:endParaRPr lang="en-GB"/>
          </a:p>
        </p:txBody>
      </p:sp>
      <p:sp>
        <p:nvSpPr>
          <p:cNvPr id="73" name="Text Placeholder 7">
            <a:extLst>
              <a:ext uri="{FF2B5EF4-FFF2-40B4-BE49-F238E27FC236}">
                <a16:creationId xmlns:a16="http://schemas.microsoft.com/office/drawing/2014/main" id="{6BE97621-1397-C4F4-9875-F48172E5FB48}"/>
              </a:ext>
            </a:extLst>
          </p:cNvPr>
          <p:cNvSpPr>
            <a:spLocks noGrp="1"/>
          </p:cNvSpPr>
          <p:nvPr>
            <p:ph type="body" sz="quarter" idx="15" hasCustomPrompt="1"/>
          </p:nvPr>
        </p:nvSpPr>
        <p:spPr>
          <a:xfrm>
            <a:off x="19388845" y="6184698"/>
            <a:ext cx="3744000" cy="1053048"/>
          </a:xfrm>
          <a:prstGeom prst="rect">
            <a:avLst/>
          </a:prstGeom>
        </p:spPr>
        <p:txBody>
          <a:bodyPr anchor="ctr" anchorCtr="0">
            <a:noAutofit/>
          </a:bodyPr>
          <a:lstStyle>
            <a:lvl1pPr marL="0" indent="0" algn="ctr">
              <a:lnSpc>
                <a:spcPts val="8500"/>
              </a:lnSpc>
              <a:buClr>
                <a:schemeClr val="accent2"/>
              </a:buClr>
              <a:buFont typeface="+mj-lt"/>
              <a:buNone/>
              <a:defRPr sz="8000">
                <a:solidFill>
                  <a:schemeClr val="accent2"/>
                </a:solidFill>
                <a:latin typeface="+mj-lt"/>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err="1"/>
              <a:t>Xxx</a:t>
            </a:r>
            <a:endParaRPr lang="en-GB"/>
          </a:p>
        </p:txBody>
      </p:sp>
      <p:sp>
        <p:nvSpPr>
          <p:cNvPr id="85" name="Text Placeholder 84">
            <a:extLst>
              <a:ext uri="{FF2B5EF4-FFF2-40B4-BE49-F238E27FC236}">
                <a16:creationId xmlns:a16="http://schemas.microsoft.com/office/drawing/2014/main" id="{1A68915F-48F4-0745-DFF5-F63D0720C5B1}"/>
              </a:ext>
            </a:extLst>
          </p:cNvPr>
          <p:cNvSpPr>
            <a:spLocks noGrp="1"/>
          </p:cNvSpPr>
          <p:nvPr>
            <p:ph type="body" sz="quarter" idx="25" hasCustomPrompt="1"/>
          </p:nvPr>
        </p:nvSpPr>
        <p:spPr>
          <a:xfrm>
            <a:off x="1060450" y="9227550"/>
            <a:ext cx="4032000" cy="1573800"/>
          </a:xfrm>
        </p:spPr>
        <p:txBody>
          <a:bodyPr>
            <a:noAutofit/>
          </a:bodyPr>
          <a:lstStyle>
            <a:lvl1pPr>
              <a:lnSpc>
                <a:spcPts val="2600"/>
              </a:lnSpc>
              <a:defRPr sz="2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86" name="Text Placeholder 84">
            <a:extLst>
              <a:ext uri="{FF2B5EF4-FFF2-40B4-BE49-F238E27FC236}">
                <a16:creationId xmlns:a16="http://schemas.microsoft.com/office/drawing/2014/main" id="{516E6F7A-E531-A076-3E46-C412C12545CF}"/>
              </a:ext>
            </a:extLst>
          </p:cNvPr>
          <p:cNvSpPr>
            <a:spLocks noGrp="1"/>
          </p:cNvSpPr>
          <p:nvPr>
            <p:ph type="body" sz="quarter" idx="26" hasCustomPrompt="1"/>
          </p:nvPr>
        </p:nvSpPr>
        <p:spPr>
          <a:xfrm>
            <a:off x="5615538" y="9227550"/>
            <a:ext cx="4032000" cy="1573800"/>
          </a:xfrm>
        </p:spPr>
        <p:txBody>
          <a:bodyPr>
            <a:noAutofit/>
          </a:bodyPr>
          <a:lstStyle>
            <a:lvl1pPr>
              <a:lnSpc>
                <a:spcPts val="2600"/>
              </a:lnSpc>
              <a:defRPr sz="2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87" name="Text Placeholder 84">
            <a:extLst>
              <a:ext uri="{FF2B5EF4-FFF2-40B4-BE49-F238E27FC236}">
                <a16:creationId xmlns:a16="http://schemas.microsoft.com/office/drawing/2014/main" id="{94610970-F379-FA3A-819A-8BC7DEE09F8B}"/>
              </a:ext>
            </a:extLst>
          </p:cNvPr>
          <p:cNvSpPr>
            <a:spLocks noGrp="1"/>
          </p:cNvSpPr>
          <p:nvPr>
            <p:ph type="body" sz="quarter" idx="27" hasCustomPrompt="1"/>
          </p:nvPr>
        </p:nvSpPr>
        <p:spPr>
          <a:xfrm>
            <a:off x="10170626" y="9227550"/>
            <a:ext cx="4032000" cy="1573800"/>
          </a:xfrm>
        </p:spPr>
        <p:txBody>
          <a:bodyPr>
            <a:noAutofit/>
          </a:bodyPr>
          <a:lstStyle>
            <a:lvl1pPr>
              <a:lnSpc>
                <a:spcPts val="2600"/>
              </a:lnSpc>
              <a:defRPr sz="2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88" name="Text Placeholder 84">
            <a:extLst>
              <a:ext uri="{FF2B5EF4-FFF2-40B4-BE49-F238E27FC236}">
                <a16:creationId xmlns:a16="http://schemas.microsoft.com/office/drawing/2014/main" id="{3ADC5750-4BF2-3D20-4923-BFF709F9A9B6}"/>
              </a:ext>
            </a:extLst>
          </p:cNvPr>
          <p:cNvSpPr>
            <a:spLocks noGrp="1"/>
          </p:cNvSpPr>
          <p:nvPr>
            <p:ph type="body" sz="quarter" idx="28" hasCustomPrompt="1"/>
          </p:nvPr>
        </p:nvSpPr>
        <p:spPr>
          <a:xfrm>
            <a:off x="14715230" y="9227550"/>
            <a:ext cx="4032000" cy="1573800"/>
          </a:xfrm>
        </p:spPr>
        <p:txBody>
          <a:bodyPr>
            <a:noAutofit/>
          </a:bodyPr>
          <a:lstStyle>
            <a:lvl1pPr>
              <a:lnSpc>
                <a:spcPts val="2600"/>
              </a:lnSpc>
              <a:defRPr sz="2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89" name="Text Placeholder 84">
            <a:extLst>
              <a:ext uri="{FF2B5EF4-FFF2-40B4-BE49-F238E27FC236}">
                <a16:creationId xmlns:a16="http://schemas.microsoft.com/office/drawing/2014/main" id="{1AD3E4FD-2B81-7E1B-4254-F9E51B660C71}"/>
              </a:ext>
            </a:extLst>
          </p:cNvPr>
          <p:cNvSpPr>
            <a:spLocks noGrp="1"/>
          </p:cNvSpPr>
          <p:nvPr>
            <p:ph type="body" sz="quarter" idx="29" hasCustomPrompt="1"/>
          </p:nvPr>
        </p:nvSpPr>
        <p:spPr>
          <a:xfrm>
            <a:off x="19257087" y="9227550"/>
            <a:ext cx="4032000" cy="1573800"/>
          </a:xfrm>
        </p:spPr>
        <p:txBody>
          <a:bodyPr>
            <a:noAutofit/>
          </a:bodyPr>
          <a:lstStyle>
            <a:lvl1pPr>
              <a:lnSpc>
                <a:spcPts val="2600"/>
              </a:lnSpc>
              <a:defRPr sz="2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_Slide">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F909D8D0-1B94-CC20-3372-23495AF91725}"/>
              </a:ext>
            </a:extLst>
          </p:cNvPr>
          <p:cNvSpPr>
            <a:spLocks noGrp="1"/>
          </p:cNvSpPr>
          <p:nvPr>
            <p:ph type="title" hasCustomPrompt="1"/>
          </p:nvPr>
        </p:nvSpPr>
        <p:spPr>
          <a:xfrm>
            <a:off x="1065600" y="2714364"/>
            <a:ext cx="19396235" cy="5924347"/>
          </a:xfrm>
        </p:spPr>
        <p:txBody>
          <a:bodyPr>
            <a:noAutofit/>
          </a:bodyPr>
          <a:lstStyle>
            <a:lvl1pPr>
              <a:defRPr>
                <a:solidFill>
                  <a:schemeClr val="accent2"/>
                </a:solidFill>
              </a:defRPr>
            </a:lvl1pPr>
          </a:lstStyle>
          <a:p>
            <a:r>
              <a:rPr lang="en-GB"/>
              <a:t>‘By 2030 the UK will continue to be a leading responsible and democratic cyber power, able to protect and promote our interests in and through cyberspace in support of national goals.’ </a:t>
            </a:r>
          </a:p>
        </p:txBody>
      </p:sp>
      <p:sp>
        <p:nvSpPr>
          <p:cNvPr id="45" name="Text Placeholder 7">
            <a:extLst>
              <a:ext uri="{FF2B5EF4-FFF2-40B4-BE49-F238E27FC236}">
                <a16:creationId xmlns:a16="http://schemas.microsoft.com/office/drawing/2014/main" id="{F7FAF6E8-9DDF-169E-91D7-46927A143ED8}"/>
              </a:ext>
            </a:extLst>
          </p:cNvPr>
          <p:cNvSpPr>
            <a:spLocks noGrp="1"/>
          </p:cNvSpPr>
          <p:nvPr>
            <p:ph type="body" sz="quarter" idx="11" hasCustomPrompt="1"/>
          </p:nvPr>
        </p:nvSpPr>
        <p:spPr>
          <a:xfrm>
            <a:off x="1065888" y="8818676"/>
            <a:ext cx="14368721" cy="641201"/>
          </a:xfrm>
          <a:prstGeom prst="rect">
            <a:avLst/>
          </a:prstGeom>
        </p:spPr>
        <p:txBody>
          <a:bodyPr wrap="square" anchor="ctr" anchorCtr="0">
            <a:spAutoFit/>
          </a:bodyPr>
          <a:lstStyle>
            <a:lvl1pPr marL="0" indent="0" algn="l">
              <a:lnSpc>
                <a:spcPts val="5000"/>
              </a:lnSpc>
              <a:buClr>
                <a:schemeClr val="accent2"/>
              </a:buClr>
              <a:buFont typeface="+mj-lt"/>
              <a:buNone/>
              <a:defRPr sz="4300">
                <a:solidFill>
                  <a:schemeClr val="tx2"/>
                </a:solidFill>
                <a:latin typeface="Segoe UI" panose="020B0502040204020203" pitchFamily="34" charset="0"/>
                <a:cs typeface="Segoe UI" panose="020B0502040204020203" pitchFamily="34" charset="0"/>
              </a:defRPr>
            </a:lvl1pPr>
            <a:lvl2pPr marL="554264" indent="0">
              <a:lnSpc>
                <a:spcPts val="5000"/>
              </a:lnSpc>
              <a:buClr>
                <a:schemeClr val="accent2"/>
              </a:buClr>
              <a:buFont typeface="+mj-lt"/>
              <a:buNone/>
              <a:defRPr sz="4300">
                <a:solidFill>
                  <a:schemeClr val="accent2"/>
                </a:solidFill>
                <a:latin typeface="+mj-lt"/>
                <a:cs typeface="Segoe UI" panose="020B0502040204020203" pitchFamily="34" charset="0"/>
              </a:defRPr>
            </a:lvl2pPr>
            <a:lvl3pPr marL="1108527" indent="0">
              <a:lnSpc>
                <a:spcPts val="5000"/>
              </a:lnSpc>
              <a:buClr>
                <a:schemeClr val="accent2"/>
              </a:buClr>
              <a:buFont typeface="+mj-lt"/>
              <a:buNone/>
              <a:defRPr sz="4300">
                <a:solidFill>
                  <a:schemeClr val="accent2"/>
                </a:solidFill>
                <a:latin typeface="+mj-lt"/>
                <a:cs typeface="Segoe UI" panose="020B0502040204020203" pitchFamily="34" charset="0"/>
              </a:defRPr>
            </a:lvl3pPr>
            <a:lvl4pPr marL="1662791" indent="0">
              <a:lnSpc>
                <a:spcPts val="5000"/>
              </a:lnSpc>
              <a:buClr>
                <a:schemeClr val="accent2"/>
              </a:buClr>
              <a:buFont typeface="+mj-lt"/>
              <a:buNone/>
              <a:defRPr sz="4300">
                <a:solidFill>
                  <a:schemeClr val="accent2"/>
                </a:solidFill>
                <a:latin typeface="+mj-lt"/>
                <a:cs typeface="Segoe UI" panose="020B0502040204020203" pitchFamily="34" charset="0"/>
              </a:defRPr>
            </a:lvl4pPr>
            <a:lvl5pPr marL="2217054" indent="0">
              <a:lnSpc>
                <a:spcPts val="5000"/>
              </a:lnSpc>
              <a:buClr>
                <a:schemeClr val="accent2"/>
              </a:buClr>
              <a:buFont typeface="+mj-lt"/>
              <a:buNone/>
              <a:defRPr sz="4300">
                <a:solidFill>
                  <a:schemeClr val="accent2"/>
                </a:solidFill>
                <a:latin typeface="+mj-lt"/>
                <a:cs typeface="Segoe UI" panose="020B0502040204020203" pitchFamily="34" charset="0"/>
              </a:defRPr>
            </a:lvl5pPr>
          </a:lstStyle>
          <a:p>
            <a:pPr lvl="0"/>
            <a:r>
              <a:rPr lang="en-GB"/>
              <a:t>Name Surname / Company Name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74E4-BF8F-BA1A-8477-5437B41625B3}"/>
              </a:ext>
            </a:extLst>
          </p:cNvPr>
          <p:cNvSpPr>
            <a:spLocks noGrp="1"/>
          </p:cNvSpPr>
          <p:nvPr>
            <p:ph type="title" hasCustomPrompt="1"/>
          </p:nvPr>
        </p:nvSpPr>
        <p:spPr>
          <a:xfrm>
            <a:off x="1065601" y="963104"/>
            <a:ext cx="5938450" cy="2923095"/>
          </a:xfrm>
        </p:spPr>
        <p:txBody>
          <a:bodyPr/>
          <a:lstStyle/>
          <a:p>
            <a:r>
              <a:rPr lang="en-GB"/>
              <a:t>Title slide</a:t>
            </a:r>
          </a:p>
        </p:txBody>
      </p:sp>
    </p:spTree>
    <p:extLst>
      <p:ext uri="{BB962C8B-B14F-4D97-AF65-F5344CB8AC3E}">
        <p14:creationId xmlns:p14="http://schemas.microsoft.com/office/powerpoint/2010/main" val="27144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_Slide">
    <p:spTree>
      <p:nvGrpSpPr>
        <p:cNvPr id="1" name=""/>
        <p:cNvGrpSpPr/>
        <p:nvPr/>
      </p:nvGrpSpPr>
      <p:grpSpPr>
        <a:xfrm>
          <a:off x="0" y="0"/>
          <a:ext cx="0" cy="0"/>
          <a:chOff x="0" y="0"/>
          <a:chExt cx="0" cy="0"/>
        </a:xfrm>
      </p:grpSpPr>
      <p:sp>
        <p:nvSpPr>
          <p:cNvPr id="45" name="object 4">
            <a:extLst>
              <a:ext uri="{FF2B5EF4-FFF2-40B4-BE49-F238E27FC236}">
                <a16:creationId xmlns:a16="http://schemas.microsoft.com/office/drawing/2014/main" id="{A0B2B8B6-C46D-C5E7-CE34-94118B4768AA}"/>
              </a:ext>
            </a:extLst>
          </p:cNvPr>
          <p:cNvSpPr/>
          <p:nvPr userDrawn="1"/>
        </p:nvSpPr>
        <p:spPr>
          <a:xfrm>
            <a:off x="1079435" y="2702979"/>
            <a:ext cx="4015953" cy="0"/>
          </a:xfrm>
          <a:custGeom>
            <a:avLst/>
            <a:gdLst/>
            <a:ahLst/>
            <a:cxnLst/>
            <a:rect l="l" t="t" r="r" b="b"/>
            <a:pathLst>
              <a:path w="3312795">
                <a:moveTo>
                  <a:pt x="3312181" y="0"/>
                </a:moveTo>
                <a:lnTo>
                  <a:pt x="0" y="0"/>
                </a:lnTo>
              </a:path>
            </a:pathLst>
          </a:custGeom>
          <a:solidFill>
            <a:srgbClr val="FFFFFF"/>
          </a:solidFill>
        </p:spPr>
        <p:txBody>
          <a:bodyPr wrap="square" lIns="0" tIns="0" rIns="0" bIns="0" rtlCol="0"/>
          <a:lstStyle/>
          <a:p>
            <a:endParaRPr/>
          </a:p>
        </p:txBody>
      </p:sp>
      <p:sp>
        <p:nvSpPr>
          <p:cNvPr id="46" name="object 5">
            <a:extLst>
              <a:ext uri="{FF2B5EF4-FFF2-40B4-BE49-F238E27FC236}">
                <a16:creationId xmlns:a16="http://schemas.microsoft.com/office/drawing/2014/main" id="{C501078E-7A4F-F4CA-F396-ADB782EC8EAC}"/>
              </a:ext>
            </a:extLst>
          </p:cNvPr>
          <p:cNvSpPr/>
          <p:nvPr userDrawn="1"/>
        </p:nvSpPr>
        <p:spPr>
          <a:xfrm>
            <a:off x="1079435" y="2702979"/>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endParaRPr/>
          </a:p>
        </p:txBody>
      </p:sp>
      <p:sp>
        <p:nvSpPr>
          <p:cNvPr id="47" name="object 11">
            <a:extLst>
              <a:ext uri="{FF2B5EF4-FFF2-40B4-BE49-F238E27FC236}">
                <a16:creationId xmlns:a16="http://schemas.microsoft.com/office/drawing/2014/main" id="{1EFB5FA0-B865-BD37-DAFA-2F05069B3303}"/>
              </a:ext>
            </a:extLst>
          </p:cNvPr>
          <p:cNvSpPr/>
          <p:nvPr userDrawn="1"/>
        </p:nvSpPr>
        <p:spPr>
          <a:xfrm>
            <a:off x="1079435" y="11277600"/>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endParaRPr/>
          </a:p>
        </p:txBody>
      </p:sp>
      <p:sp>
        <p:nvSpPr>
          <p:cNvPr id="48" name="object 18">
            <a:extLst>
              <a:ext uri="{FF2B5EF4-FFF2-40B4-BE49-F238E27FC236}">
                <a16:creationId xmlns:a16="http://schemas.microsoft.com/office/drawing/2014/main" id="{F1F8795F-A2EF-D932-9902-147C261480A7}"/>
              </a:ext>
            </a:extLst>
          </p:cNvPr>
          <p:cNvSpPr/>
          <p:nvPr userDrawn="1"/>
        </p:nvSpPr>
        <p:spPr>
          <a:xfrm>
            <a:off x="5627475" y="2702979"/>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0" name="object 24">
            <a:extLst>
              <a:ext uri="{FF2B5EF4-FFF2-40B4-BE49-F238E27FC236}">
                <a16:creationId xmlns:a16="http://schemas.microsoft.com/office/drawing/2014/main" id="{DDA23EDE-C687-95E0-6E28-4792DC5A65E6}"/>
              </a:ext>
            </a:extLst>
          </p:cNvPr>
          <p:cNvSpPr/>
          <p:nvPr userDrawn="1"/>
        </p:nvSpPr>
        <p:spPr>
          <a:xfrm>
            <a:off x="5627475" y="11277600"/>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1" name="object 30">
            <a:extLst>
              <a:ext uri="{FF2B5EF4-FFF2-40B4-BE49-F238E27FC236}">
                <a16:creationId xmlns:a16="http://schemas.microsoft.com/office/drawing/2014/main" id="{6C637DC9-C102-E188-84A9-5126D74DB000}"/>
              </a:ext>
            </a:extLst>
          </p:cNvPr>
          <p:cNvSpPr/>
          <p:nvPr userDrawn="1"/>
        </p:nvSpPr>
        <p:spPr>
          <a:xfrm>
            <a:off x="10175514" y="2702979"/>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3" name="object 36">
            <a:extLst>
              <a:ext uri="{FF2B5EF4-FFF2-40B4-BE49-F238E27FC236}">
                <a16:creationId xmlns:a16="http://schemas.microsoft.com/office/drawing/2014/main" id="{80B45B22-6EFF-DA33-D3C0-B7983FBFC401}"/>
              </a:ext>
            </a:extLst>
          </p:cNvPr>
          <p:cNvSpPr/>
          <p:nvPr userDrawn="1"/>
        </p:nvSpPr>
        <p:spPr>
          <a:xfrm>
            <a:off x="10175514" y="11277600"/>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4" name="object 42">
            <a:extLst>
              <a:ext uri="{FF2B5EF4-FFF2-40B4-BE49-F238E27FC236}">
                <a16:creationId xmlns:a16="http://schemas.microsoft.com/office/drawing/2014/main" id="{D5AA8070-946F-C233-1FA5-07AA329990FC}"/>
              </a:ext>
            </a:extLst>
          </p:cNvPr>
          <p:cNvSpPr/>
          <p:nvPr userDrawn="1"/>
        </p:nvSpPr>
        <p:spPr>
          <a:xfrm>
            <a:off x="14723555" y="2702979"/>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6" name="object 48">
            <a:extLst>
              <a:ext uri="{FF2B5EF4-FFF2-40B4-BE49-F238E27FC236}">
                <a16:creationId xmlns:a16="http://schemas.microsoft.com/office/drawing/2014/main" id="{608B65D5-C798-695A-54FB-8C0AC4CECA8B}"/>
              </a:ext>
            </a:extLst>
          </p:cNvPr>
          <p:cNvSpPr/>
          <p:nvPr userDrawn="1"/>
        </p:nvSpPr>
        <p:spPr>
          <a:xfrm>
            <a:off x="14723555" y="11277600"/>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7" name="object 54">
            <a:extLst>
              <a:ext uri="{FF2B5EF4-FFF2-40B4-BE49-F238E27FC236}">
                <a16:creationId xmlns:a16="http://schemas.microsoft.com/office/drawing/2014/main" id="{A2276A90-DE43-A2FD-DB33-364315DEF3B1}"/>
              </a:ext>
            </a:extLst>
          </p:cNvPr>
          <p:cNvSpPr/>
          <p:nvPr userDrawn="1"/>
        </p:nvSpPr>
        <p:spPr>
          <a:xfrm>
            <a:off x="19271596" y="2702979"/>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9" name="object 60">
            <a:extLst>
              <a:ext uri="{FF2B5EF4-FFF2-40B4-BE49-F238E27FC236}">
                <a16:creationId xmlns:a16="http://schemas.microsoft.com/office/drawing/2014/main" id="{7C6811CC-D486-E4C2-7BEF-02B26B22A722}"/>
              </a:ext>
            </a:extLst>
          </p:cNvPr>
          <p:cNvSpPr/>
          <p:nvPr userDrawn="1"/>
        </p:nvSpPr>
        <p:spPr>
          <a:xfrm>
            <a:off x="19271596" y="11277600"/>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62" name="object 2">
            <a:extLst>
              <a:ext uri="{FF2B5EF4-FFF2-40B4-BE49-F238E27FC236}">
                <a16:creationId xmlns:a16="http://schemas.microsoft.com/office/drawing/2014/main" id="{34833039-643F-C9D4-82BF-EC083BE725B3}"/>
              </a:ext>
            </a:extLst>
          </p:cNvPr>
          <p:cNvSpPr/>
          <p:nvPr userDrawn="1"/>
        </p:nvSpPr>
        <p:spPr>
          <a:xfrm>
            <a:off x="1082606" y="4191000"/>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3" name="object 15">
            <a:extLst>
              <a:ext uri="{FF2B5EF4-FFF2-40B4-BE49-F238E27FC236}">
                <a16:creationId xmlns:a16="http://schemas.microsoft.com/office/drawing/2014/main" id="{109FA21E-942F-8F8B-21F8-D964191B3611}"/>
              </a:ext>
            </a:extLst>
          </p:cNvPr>
          <p:cNvSpPr/>
          <p:nvPr userDrawn="1"/>
        </p:nvSpPr>
        <p:spPr>
          <a:xfrm>
            <a:off x="5630645" y="4191000"/>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4" name="object 27">
            <a:extLst>
              <a:ext uri="{FF2B5EF4-FFF2-40B4-BE49-F238E27FC236}">
                <a16:creationId xmlns:a16="http://schemas.microsoft.com/office/drawing/2014/main" id="{371ED88C-FA5A-873B-AB28-19EEB012837A}"/>
              </a:ext>
            </a:extLst>
          </p:cNvPr>
          <p:cNvSpPr/>
          <p:nvPr userDrawn="1"/>
        </p:nvSpPr>
        <p:spPr>
          <a:xfrm>
            <a:off x="10178684" y="4191000"/>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5" name="object 39">
            <a:extLst>
              <a:ext uri="{FF2B5EF4-FFF2-40B4-BE49-F238E27FC236}">
                <a16:creationId xmlns:a16="http://schemas.microsoft.com/office/drawing/2014/main" id="{E108F9F1-01F6-7E05-CE7C-3E88EBD9C5A7}"/>
              </a:ext>
            </a:extLst>
          </p:cNvPr>
          <p:cNvSpPr/>
          <p:nvPr userDrawn="1"/>
        </p:nvSpPr>
        <p:spPr>
          <a:xfrm>
            <a:off x="14726725" y="4191000"/>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7" name="object 51">
            <a:extLst>
              <a:ext uri="{FF2B5EF4-FFF2-40B4-BE49-F238E27FC236}">
                <a16:creationId xmlns:a16="http://schemas.microsoft.com/office/drawing/2014/main" id="{1DA6C233-47D5-C3C7-B3F0-235AF66212EE}"/>
              </a:ext>
            </a:extLst>
          </p:cNvPr>
          <p:cNvSpPr/>
          <p:nvPr userDrawn="1"/>
        </p:nvSpPr>
        <p:spPr>
          <a:xfrm>
            <a:off x="19274766" y="4191000"/>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9" name="Title 68">
            <a:extLst>
              <a:ext uri="{FF2B5EF4-FFF2-40B4-BE49-F238E27FC236}">
                <a16:creationId xmlns:a16="http://schemas.microsoft.com/office/drawing/2014/main" id="{C81D9202-2227-5C42-858D-F4459F912658}"/>
              </a:ext>
            </a:extLst>
          </p:cNvPr>
          <p:cNvSpPr>
            <a:spLocks noGrp="1"/>
          </p:cNvSpPr>
          <p:nvPr>
            <p:ph type="title" hasCustomPrompt="1"/>
          </p:nvPr>
        </p:nvSpPr>
        <p:spPr/>
        <p:txBody>
          <a:bodyPr/>
          <a:lstStyle/>
          <a:p>
            <a:r>
              <a:rPr lang="en-GB"/>
              <a:t>Title slide</a:t>
            </a:r>
          </a:p>
        </p:txBody>
      </p:sp>
      <p:sp>
        <p:nvSpPr>
          <p:cNvPr id="85" name="Text Placeholder 84">
            <a:extLst>
              <a:ext uri="{FF2B5EF4-FFF2-40B4-BE49-F238E27FC236}">
                <a16:creationId xmlns:a16="http://schemas.microsoft.com/office/drawing/2014/main" id="{1A68915F-48F4-0745-DFF5-F63D0720C5B1}"/>
              </a:ext>
            </a:extLst>
          </p:cNvPr>
          <p:cNvSpPr>
            <a:spLocks noGrp="1"/>
          </p:cNvSpPr>
          <p:nvPr>
            <p:ph type="body" sz="quarter" idx="25" hasCustomPrompt="1"/>
          </p:nvPr>
        </p:nvSpPr>
        <p:spPr>
          <a:xfrm>
            <a:off x="1060450" y="8685892"/>
            <a:ext cx="4032000" cy="259170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252000" indent="-252000">
              <a:lnSpc>
                <a:spcPts val="2600"/>
              </a:lnSpc>
              <a:buClr>
                <a:schemeClr val="accent2"/>
              </a:buClr>
              <a:buFont typeface="Arial" panose="020B0604020202020204" pitchFamily="34" charset="0"/>
              <a:buChar char="•"/>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41" name="object 4">
            <a:extLst>
              <a:ext uri="{FF2B5EF4-FFF2-40B4-BE49-F238E27FC236}">
                <a16:creationId xmlns:a16="http://schemas.microsoft.com/office/drawing/2014/main" id="{2EBA3CE8-AF19-082C-B9A4-303F3B0325ED}"/>
              </a:ext>
            </a:extLst>
          </p:cNvPr>
          <p:cNvSpPr/>
          <p:nvPr userDrawn="1"/>
        </p:nvSpPr>
        <p:spPr>
          <a:xfrm>
            <a:off x="1079435" y="3782912"/>
            <a:ext cx="4015953" cy="0"/>
          </a:xfrm>
          <a:custGeom>
            <a:avLst/>
            <a:gdLst/>
            <a:ahLst/>
            <a:cxnLst/>
            <a:rect l="l" t="t" r="r" b="b"/>
            <a:pathLst>
              <a:path w="3312795">
                <a:moveTo>
                  <a:pt x="3312181" y="0"/>
                </a:moveTo>
                <a:lnTo>
                  <a:pt x="0" y="0"/>
                </a:lnTo>
              </a:path>
            </a:pathLst>
          </a:custGeom>
          <a:solidFill>
            <a:srgbClr val="FFFFFF"/>
          </a:solidFill>
        </p:spPr>
        <p:txBody>
          <a:bodyPr wrap="square" lIns="0" tIns="0" rIns="0" bIns="0" rtlCol="0"/>
          <a:lstStyle/>
          <a:p>
            <a:endParaRPr/>
          </a:p>
        </p:txBody>
      </p:sp>
      <p:sp>
        <p:nvSpPr>
          <p:cNvPr id="42" name="object 5">
            <a:extLst>
              <a:ext uri="{FF2B5EF4-FFF2-40B4-BE49-F238E27FC236}">
                <a16:creationId xmlns:a16="http://schemas.microsoft.com/office/drawing/2014/main" id="{B92AAFDD-66E5-9EA1-CF7C-B572B35DF26D}"/>
              </a:ext>
            </a:extLst>
          </p:cNvPr>
          <p:cNvSpPr/>
          <p:nvPr userDrawn="1"/>
        </p:nvSpPr>
        <p:spPr>
          <a:xfrm>
            <a:off x="1079435" y="3782912"/>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endParaRPr/>
          </a:p>
        </p:txBody>
      </p:sp>
      <p:sp>
        <p:nvSpPr>
          <p:cNvPr id="43" name="object 18">
            <a:extLst>
              <a:ext uri="{FF2B5EF4-FFF2-40B4-BE49-F238E27FC236}">
                <a16:creationId xmlns:a16="http://schemas.microsoft.com/office/drawing/2014/main" id="{25A22903-354A-25D2-6FFB-B85207E03A51}"/>
              </a:ext>
            </a:extLst>
          </p:cNvPr>
          <p:cNvSpPr/>
          <p:nvPr userDrawn="1"/>
        </p:nvSpPr>
        <p:spPr>
          <a:xfrm>
            <a:off x="5627475" y="3782912"/>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44" name="object 30">
            <a:extLst>
              <a:ext uri="{FF2B5EF4-FFF2-40B4-BE49-F238E27FC236}">
                <a16:creationId xmlns:a16="http://schemas.microsoft.com/office/drawing/2014/main" id="{494D8DF1-C1C7-C65E-6290-F4D207C7E3D0}"/>
              </a:ext>
            </a:extLst>
          </p:cNvPr>
          <p:cNvSpPr/>
          <p:nvPr userDrawn="1"/>
        </p:nvSpPr>
        <p:spPr>
          <a:xfrm>
            <a:off x="10175514" y="3782912"/>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61" name="object 42">
            <a:extLst>
              <a:ext uri="{FF2B5EF4-FFF2-40B4-BE49-F238E27FC236}">
                <a16:creationId xmlns:a16="http://schemas.microsoft.com/office/drawing/2014/main" id="{56C28B9D-DEB1-428B-4664-827A1DCCF415}"/>
              </a:ext>
            </a:extLst>
          </p:cNvPr>
          <p:cNvSpPr/>
          <p:nvPr userDrawn="1"/>
        </p:nvSpPr>
        <p:spPr>
          <a:xfrm>
            <a:off x="14723555" y="3782912"/>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66" name="object 54">
            <a:extLst>
              <a:ext uri="{FF2B5EF4-FFF2-40B4-BE49-F238E27FC236}">
                <a16:creationId xmlns:a16="http://schemas.microsoft.com/office/drawing/2014/main" id="{E2D33530-42E6-BA73-E04E-E154995335C0}"/>
              </a:ext>
            </a:extLst>
          </p:cNvPr>
          <p:cNvSpPr/>
          <p:nvPr userDrawn="1"/>
        </p:nvSpPr>
        <p:spPr>
          <a:xfrm>
            <a:off x="19271596" y="3782912"/>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74" name="Text Placeholder 84">
            <a:extLst>
              <a:ext uri="{FF2B5EF4-FFF2-40B4-BE49-F238E27FC236}">
                <a16:creationId xmlns:a16="http://schemas.microsoft.com/office/drawing/2014/main" id="{437E78B5-2F5A-F4A7-97D9-7BEFCCA6BAAE}"/>
              </a:ext>
            </a:extLst>
          </p:cNvPr>
          <p:cNvSpPr>
            <a:spLocks noGrp="1"/>
          </p:cNvSpPr>
          <p:nvPr>
            <p:ph type="body" sz="quarter" idx="30" hasCustomPrompt="1"/>
          </p:nvPr>
        </p:nvSpPr>
        <p:spPr>
          <a:xfrm>
            <a:off x="1084041" y="2741619"/>
            <a:ext cx="4032000" cy="912591"/>
          </a:xfrm>
        </p:spPr>
        <p:txBody>
          <a:bodyPr>
            <a:noAutofit/>
          </a:bodyPr>
          <a:lstStyle>
            <a:lvl1pPr marL="0" indent="-540000">
              <a:lnSpc>
                <a:spcPts val="3600"/>
              </a:lnSpc>
              <a:buClr>
                <a:schemeClr val="accent2"/>
              </a:buClr>
              <a:buFont typeface="+mj-lt"/>
              <a:buAutoNum type="arabicPeriod"/>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5" name="Text Placeholder 84">
            <a:extLst>
              <a:ext uri="{FF2B5EF4-FFF2-40B4-BE49-F238E27FC236}">
                <a16:creationId xmlns:a16="http://schemas.microsoft.com/office/drawing/2014/main" id="{73BDD447-CC8B-A1B0-D291-69611D40750A}"/>
              </a:ext>
            </a:extLst>
          </p:cNvPr>
          <p:cNvSpPr>
            <a:spLocks noGrp="1"/>
          </p:cNvSpPr>
          <p:nvPr>
            <p:ph type="body" sz="quarter" idx="31" hasCustomPrompt="1"/>
          </p:nvPr>
        </p:nvSpPr>
        <p:spPr>
          <a:xfrm>
            <a:off x="5627303" y="2741619"/>
            <a:ext cx="4032000" cy="912591"/>
          </a:xfrm>
        </p:spPr>
        <p:txBody>
          <a:bodyPr>
            <a:noAutofit/>
          </a:bodyPr>
          <a:lstStyle>
            <a:lvl1pPr marL="0" indent="-540000">
              <a:lnSpc>
                <a:spcPts val="3600"/>
              </a:lnSpc>
              <a:buClr>
                <a:schemeClr val="accent2"/>
              </a:buClr>
              <a:buFont typeface="+mj-lt"/>
              <a:buAutoNum type="arabicPeriod" startAt="2"/>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6" name="Text Placeholder 84">
            <a:extLst>
              <a:ext uri="{FF2B5EF4-FFF2-40B4-BE49-F238E27FC236}">
                <a16:creationId xmlns:a16="http://schemas.microsoft.com/office/drawing/2014/main" id="{F7C29902-75AE-5CC1-4E6A-A8A74AD7DC9C}"/>
              </a:ext>
            </a:extLst>
          </p:cNvPr>
          <p:cNvSpPr>
            <a:spLocks noGrp="1"/>
          </p:cNvSpPr>
          <p:nvPr>
            <p:ph type="body" sz="quarter" idx="32" hasCustomPrompt="1"/>
          </p:nvPr>
        </p:nvSpPr>
        <p:spPr>
          <a:xfrm>
            <a:off x="10170565" y="2741619"/>
            <a:ext cx="4032000" cy="912591"/>
          </a:xfrm>
        </p:spPr>
        <p:txBody>
          <a:bodyPr>
            <a:noAutofit/>
          </a:bodyPr>
          <a:lstStyle>
            <a:lvl1pPr marL="0" indent="-540000">
              <a:lnSpc>
                <a:spcPts val="3600"/>
              </a:lnSpc>
              <a:buClr>
                <a:schemeClr val="accent2"/>
              </a:buClr>
              <a:buFont typeface="+mj-lt"/>
              <a:buAutoNum type="arabicPeriod" startAt="3"/>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7" name="Text Placeholder 84">
            <a:extLst>
              <a:ext uri="{FF2B5EF4-FFF2-40B4-BE49-F238E27FC236}">
                <a16:creationId xmlns:a16="http://schemas.microsoft.com/office/drawing/2014/main" id="{B4F5D1BB-A14F-88F7-C82A-8CDD4A5833D5}"/>
              </a:ext>
            </a:extLst>
          </p:cNvPr>
          <p:cNvSpPr>
            <a:spLocks noGrp="1"/>
          </p:cNvSpPr>
          <p:nvPr>
            <p:ph type="body" sz="quarter" idx="33" hasCustomPrompt="1"/>
          </p:nvPr>
        </p:nvSpPr>
        <p:spPr>
          <a:xfrm>
            <a:off x="14713827" y="2741619"/>
            <a:ext cx="4032000" cy="912591"/>
          </a:xfrm>
        </p:spPr>
        <p:txBody>
          <a:bodyPr>
            <a:noAutofit/>
          </a:bodyPr>
          <a:lstStyle>
            <a:lvl1pPr marL="0" indent="-540000">
              <a:lnSpc>
                <a:spcPts val="3600"/>
              </a:lnSpc>
              <a:buClr>
                <a:schemeClr val="accent2"/>
              </a:buClr>
              <a:buFont typeface="+mj-lt"/>
              <a:buAutoNum type="arabicPeriod" startAt="4"/>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8" name="Text Placeholder 84">
            <a:extLst>
              <a:ext uri="{FF2B5EF4-FFF2-40B4-BE49-F238E27FC236}">
                <a16:creationId xmlns:a16="http://schemas.microsoft.com/office/drawing/2014/main" id="{E5AC25CF-2264-F5E8-C992-DB11D02EF1A6}"/>
              </a:ext>
            </a:extLst>
          </p:cNvPr>
          <p:cNvSpPr>
            <a:spLocks noGrp="1"/>
          </p:cNvSpPr>
          <p:nvPr>
            <p:ph type="body" sz="quarter" idx="34" hasCustomPrompt="1"/>
          </p:nvPr>
        </p:nvSpPr>
        <p:spPr>
          <a:xfrm>
            <a:off x="19257087" y="2741619"/>
            <a:ext cx="4032000" cy="912591"/>
          </a:xfrm>
        </p:spPr>
        <p:txBody>
          <a:bodyPr>
            <a:noAutofit/>
          </a:bodyPr>
          <a:lstStyle>
            <a:lvl1pPr marL="0" indent="-540000">
              <a:lnSpc>
                <a:spcPts val="3600"/>
              </a:lnSpc>
              <a:buClr>
                <a:schemeClr val="accent2"/>
              </a:buClr>
              <a:buFont typeface="+mj-lt"/>
              <a:buAutoNum type="arabicPeriod" startAt="5"/>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pic>
        <p:nvPicPr>
          <p:cNvPr id="80" name="Picture 79" descr="A colorful circles in a circle&#10;&#10;Description automatically generated">
            <a:extLst>
              <a:ext uri="{FF2B5EF4-FFF2-40B4-BE49-F238E27FC236}">
                <a16:creationId xmlns:a16="http://schemas.microsoft.com/office/drawing/2014/main" id="{C4CCC6B9-566A-282C-D08C-99C152EAC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6046" y="4939707"/>
            <a:ext cx="2693014" cy="2604093"/>
          </a:xfrm>
          <a:prstGeom prst="rect">
            <a:avLst/>
          </a:prstGeom>
        </p:spPr>
      </p:pic>
      <p:pic>
        <p:nvPicPr>
          <p:cNvPr id="82" name="Picture 81" descr="A colorful circles and dots&#10;&#10;Description automatically generated with medium confidence">
            <a:extLst>
              <a:ext uri="{FF2B5EF4-FFF2-40B4-BE49-F238E27FC236}">
                <a16:creationId xmlns:a16="http://schemas.microsoft.com/office/drawing/2014/main" id="{3C05693A-0B4F-BA78-37B0-E097A3502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1277" y="4838335"/>
            <a:ext cx="2324630" cy="2921666"/>
          </a:xfrm>
          <a:prstGeom prst="rect">
            <a:avLst/>
          </a:prstGeom>
        </p:spPr>
      </p:pic>
      <p:pic>
        <p:nvPicPr>
          <p:cNvPr id="84" name="Picture 83" descr="A group of circles in a circle&#10;&#10;Description automatically generated">
            <a:extLst>
              <a:ext uri="{FF2B5EF4-FFF2-40B4-BE49-F238E27FC236}">
                <a16:creationId xmlns:a16="http://schemas.microsoft.com/office/drawing/2014/main" id="{5FB08BBC-9FDE-BA44-D82A-8AEFB0A161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0170" y="4939707"/>
            <a:ext cx="2553282" cy="2604093"/>
          </a:xfrm>
          <a:prstGeom prst="rect">
            <a:avLst/>
          </a:prstGeom>
        </p:spPr>
      </p:pic>
      <p:pic>
        <p:nvPicPr>
          <p:cNvPr id="91" name="Picture 90" descr="A group of orange circles with a blue circle in the middle&#10;&#10;Description automatically generated">
            <a:extLst>
              <a:ext uri="{FF2B5EF4-FFF2-40B4-BE49-F238E27FC236}">
                <a16:creationId xmlns:a16="http://schemas.microsoft.com/office/drawing/2014/main" id="{A172A9B5-89C4-D4C7-C76E-840923EE42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001" y="4724400"/>
            <a:ext cx="3023289" cy="2273818"/>
          </a:xfrm>
          <a:prstGeom prst="rect">
            <a:avLst/>
          </a:prstGeom>
        </p:spPr>
      </p:pic>
      <p:pic>
        <p:nvPicPr>
          <p:cNvPr id="93" name="Picture 92" descr="A group of circles in a circle&#10;&#10;Description automatically generated">
            <a:extLst>
              <a:ext uri="{FF2B5EF4-FFF2-40B4-BE49-F238E27FC236}">
                <a16:creationId xmlns:a16="http://schemas.microsoft.com/office/drawing/2014/main" id="{639FACA4-ACE3-4990-F7BF-4F791E7DEE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377256" y="4939707"/>
            <a:ext cx="2693014" cy="2604093"/>
          </a:xfrm>
          <a:prstGeom prst="rect">
            <a:avLst/>
          </a:prstGeom>
        </p:spPr>
      </p:pic>
      <p:sp>
        <p:nvSpPr>
          <p:cNvPr id="172" name="Text Placeholder 84">
            <a:extLst>
              <a:ext uri="{FF2B5EF4-FFF2-40B4-BE49-F238E27FC236}">
                <a16:creationId xmlns:a16="http://schemas.microsoft.com/office/drawing/2014/main" id="{BB4C3B39-C0A1-E4B7-94E0-ACC1C6D061E3}"/>
              </a:ext>
            </a:extLst>
          </p:cNvPr>
          <p:cNvSpPr>
            <a:spLocks noGrp="1"/>
          </p:cNvSpPr>
          <p:nvPr>
            <p:ph type="body" sz="quarter" idx="35" hasCustomPrompt="1"/>
          </p:nvPr>
        </p:nvSpPr>
        <p:spPr>
          <a:xfrm>
            <a:off x="5611230" y="8685892"/>
            <a:ext cx="4032000" cy="259170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252000" indent="-252000">
              <a:lnSpc>
                <a:spcPts val="2600"/>
              </a:lnSpc>
              <a:buClr>
                <a:schemeClr val="accent2"/>
              </a:buClr>
              <a:buFont typeface="Arial" panose="020B0604020202020204" pitchFamily="34" charset="0"/>
              <a:buChar char="•"/>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173" name="Text Placeholder 84">
            <a:extLst>
              <a:ext uri="{FF2B5EF4-FFF2-40B4-BE49-F238E27FC236}">
                <a16:creationId xmlns:a16="http://schemas.microsoft.com/office/drawing/2014/main" id="{BDD0731F-9439-FB6E-986D-B7D535B21489}"/>
              </a:ext>
            </a:extLst>
          </p:cNvPr>
          <p:cNvSpPr>
            <a:spLocks noGrp="1"/>
          </p:cNvSpPr>
          <p:nvPr>
            <p:ph type="body" sz="quarter" idx="36" hasCustomPrompt="1"/>
          </p:nvPr>
        </p:nvSpPr>
        <p:spPr>
          <a:xfrm>
            <a:off x="10162010" y="8685892"/>
            <a:ext cx="4032000" cy="259170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252000" indent="-252000">
              <a:lnSpc>
                <a:spcPts val="2600"/>
              </a:lnSpc>
              <a:buClr>
                <a:schemeClr val="accent2"/>
              </a:buClr>
              <a:buFont typeface="Arial" panose="020B0604020202020204" pitchFamily="34" charset="0"/>
              <a:buChar char="•"/>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174" name="Text Placeholder 84">
            <a:extLst>
              <a:ext uri="{FF2B5EF4-FFF2-40B4-BE49-F238E27FC236}">
                <a16:creationId xmlns:a16="http://schemas.microsoft.com/office/drawing/2014/main" id="{6CE0187F-28E4-63A6-DD47-14CA2DE0FAD7}"/>
              </a:ext>
            </a:extLst>
          </p:cNvPr>
          <p:cNvSpPr>
            <a:spLocks noGrp="1"/>
          </p:cNvSpPr>
          <p:nvPr>
            <p:ph type="body" sz="quarter" idx="37" hasCustomPrompt="1"/>
          </p:nvPr>
        </p:nvSpPr>
        <p:spPr>
          <a:xfrm>
            <a:off x="14712790" y="8685892"/>
            <a:ext cx="4032000" cy="259170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252000" indent="-252000">
              <a:lnSpc>
                <a:spcPts val="2600"/>
              </a:lnSpc>
              <a:buClr>
                <a:schemeClr val="accent2"/>
              </a:buClr>
              <a:buFont typeface="Arial" panose="020B0604020202020204" pitchFamily="34" charset="0"/>
              <a:buChar char="•"/>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
        <p:nvSpPr>
          <p:cNvPr id="175" name="Text Placeholder 84">
            <a:extLst>
              <a:ext uri="{FF2B5EF4-FFF2-40B4-BE49-F238E27FC236}">
                <a16:creationId xmlns:a16="http://schemas.microsoft.com/office/drawing/2014/main" id="{8FAC6DBC-9943-64B3-CFE0-0B8E5194233E}"/>
              </a:ext>
            </a:extLst>
          </p:cNvPr>
          <p:cNvSpPr>
            <a:spLocks noGrp="1"/>
          </p:cNvSpPr>
          <p:nvPr>
            <p:ph type="body" sz="quarter" idx="38" hasCustomPrompt="1"/>
          </p:nvPr>
        </p:nvSpPr>
        <p:spPr>
          <a:xfrm>
            <a:off x="19263572" y="8685892"/>
            <a:ext cx="4032000" cy="259170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252000" indent="-252000">
              <a:lnSpc>
                <a:spcPts val="2600"/>
              </a:lnSpc>
              <a:buClr>
                <a:schemeClr val="accent2"/>
              </a:buClr>
              <a:buFont typeface="Arial" panose="020B0604020202020204" pitchFamily="34" charset="0"/>
              <a:buChar char="•"/>
              <a:defRPr sz="2300"/>
            </a:lvl2pPr>
            <a:lvl3pPr>
              <a:lnSpc>
                <a:spcPts val="2600"/>
              </a:lnSpc>
              <a:defRPr sz="2300"/>
            </a:lvl3pPr>
            <a:lvl4pPr>
              <a:lnSpc>
                <a:spcPts val="2600"/>
              </a:lnSpc>
              <a:defRPr sz="2300"/>
            </a:lvl4pPr>
            <a:lvl5pPr>
              <a:lnSpc>
                <a:spcPts val="2600"/>
              </a:lnSpc>
              <a:defRPr sz="2300"/>
            </a:lvl5pPr>
          </a:lstStyle>
          <a:p>
            <a:pPr lvl="0"/>
            <a:r>
              <a:rPr lang="en-GB"/>
              <a:t>Level 1</a:t>
            </a:r>
          </a:p>
          <a:p>
            <a:pPr lvl="1"/>
            <a:r>
              <a:rPr lang="en-GB"/>
              <a:t>Level 2</a:t>
            </a:r>
          </a:p>
        </p:txBody>
      </p:sp>
    </p:spTree>
    <p:extLst>
      <p:ext uri="{BB962C8B-B14F-4D97-AF65-F5344CB8AC3E}">
        <p14:creationId xmlns:p14="http://schemas.microsoft.com/office/powerpoint/2010/main" val="371911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ts_Slide">
    <p:spTree>
      <p:nvGrpSpPr>
        <p:cNvPr id="1" name=""/>
        <p:cNvGrpSpPr/>
        <p:nvPr/>
      </p:nvGrpSpPr>
      <p:grpSpPr>
        <a:xfrm>
          <a:off x="0" y="0"/>
          <a:ext cx="0" cy="0"/>
          <a:chOff x="0" y="0"/>
          <a:chExt cx="0" cy="0"/>
        </a:xfrm>
      </p:grpSpPr>
      <p:sp>
        <p:nvSpPr>
          <p:cNvPr id="48" name="object 18">
            <a:extLst>
              <a:ext uri="{FF2B5EF4-FFF2-40B4-BE49-F238E27FC236}">
                <a16:creationId xmlns:a16="http://schemas.microsoft.com/office/drawing/2014/main" id="{F1F8795F-A2EF-D932-9902-147C261480A7}"/>
              </a:ext>
            </a:extLst>
          </p:cNvPr>
          <p:cNvSpPr/>
          <p:nvPr userDrawn="1"/>
        </p:nvSpPr>
        <p:spPr>
          <a:xfrm>
            <a:off x="5627475" y="4324011"/>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49" name="object 21">
            <a:extLst>
              <a:ext uri="{FF2B5EF4-FFF2-40B4-BE49-F238E27FC236}">
                <a16:creationId xmlns:a16="http://schemas.microsoft.com/office/drawing/2014/main" id="{3B4505FF-86CE-4F2D-C5E9-62DF7E1A335A}"/>
              </a:ext>
            </a:extLst>
          </p:cNvPr>
          <p:cNvSpPr/>
          <p:nvPr userDrawn="1"/>
        </p:nvSpPr>
        <p:spPr>
          <a:xfrm>
            <a:off x="5627475" y="918147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0" name="object 24">
            <a:extLst>
              <a:ext uri="{FF2B5EF4-FFF2-40B4-BE49-F238E27FC236}">
                <a16:creationId xmlns:a16="http://schemas.microsoft.com/office/drawing/2014/main" id="{DDA23EDE-C687-95E0-6E28-4792DC5A65E6}"/>
              </a:ext>
            </a:extLst>
          </p:cNvPr>
          <p:cNvSpPr/>
          <p:nvPr userDrawn="1"/>
        </p:nvSpPr>
        <p:spPr>
          <a:xfrm>
            <a:off x="5627475" y="10262453"/>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1" name="object 30">
            <a:extLst>
              <a:ext uri="{FF2B5EF4-FFF2-40B4-BE49-F238E27FC236}">
                <a16:creationId xmlns:a16="http://schemas.microsoft.com/office/drawing/2014/main" id="{6C637DC9-C102-E188-84A9-5126D74DB000}"/>
              </a:ext>
            </a:extLst>
          </p:cNvPr>
          <p:cNvSpPr/>
          <p:nvPr userDrawn="1"/>
        </p:nvSpPr>
        <p:spPr>
          <a:xfrm>
            <a:off x="10175514" y="4324011"/>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2" name="object 33">
            <a:extLst>
              <a:ext uri="{FF2B5EF4-FFF2-40B4-BE49-F238E27FC236}">
                <a16:creationId xmlns:a16="http://schemas.microsoft.com/office/drawing/2014/main" id="{ADB183E0-2814-992A-3064-38D44D262840}"/>
              </a:ext>
            </a:extLst>
          </p:cNvPr>
          <p:cNvSpPr/>
          <p:nvPr userDrawn="1"/>
        </p:nvSpPr>
        <p:spPr>
          <a:xfrm>
            <a:off x="10175514" y="918147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3" name="object 36">
            <a:extLst>
              <a:ext uri="{FF2B5EF4-FFF2-40B4-BE49-F238E27FC236}">
                <a16:creationId xmlns:a16="http://schemas.microsoft.com/office/drawing/2014/main" id="{80B45B22-6EFF-DA33-D3C0-B7983FBFC401}"/>
              </a:ext>
            </a:extLst>
          </p:cNvPr>
          <p:cNvSpPr/>
          <p:nvPr userDrawn="1"/>
        </p:nvSpPr>
        <p:spPr>
          <a:xfrm>
            <a:off x="10175514" y="10262453"/>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4" name="object 42">
            <a:extLst>
              <a:ext uri="{FF2B5EF4-FFF2-40B4-BE49-F238E27FC236}">
                <a16:creationId xmlns:a16="http://schemas.microsoft.com/office/drawing/2014/main" id="{D5AA8070-946F-C233-1FA5-07AA329990FC}"/>
              </a:ext>
            </a:extLst>
          </p:cNvPr>
          <p:cNvSpPr/>
          <p:nvPr userDrawn="1"/>
        </p:nvSpPr>
        <p:spPr>
          <a:xfrm>
            <a:off x="14723555" y="4324011"/>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5" name="object 45">
            <a:extLst>
              <a:ext uri="{FF2B5EF4-FFF2-40B4-BE49-F238E27FC236}">
                <a16:creationId xmlns:a16="http://schemas.microsoft.com/office/drawing/2014/main" id="{8E43C54C-7F2A-2860-7BCC-992C52AC7569}"/>
              </a:ext>
            </a:extLst>
          </p:cNvPr>
          <p:cNvSpPr/>
          <p:nvPr userDrawn="1"/>
        </p:nvSpPr>
        <p:spPr>
          <a:xfrm>
            <a:off x="14723555" y="9181477"/>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6" name="object 48">
            <a:extLst>
              <a:ext uri="{FF2B5EF4-FFF2-40B4-BE49-F238E27FC236}">
                <a16:creationId xmlns:a16="http://schemas.microsoft.com/office/drawing/2014/main" id="{608B65D5-C798-695A-54FB-8C0AC4CECA8B}"/>
              </a:ext>
            </a:extLst>
          </p:cNvPr>
          <p:cNvSpPr/>
          <p:nvPr userDrawn="1"/>
        </p:nvSpPr>
        <p:spPr>
          <a:xfrm>
            <a:off x="14723555" y="10262453"/>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63" name="object 15">
            <a:extLst>
              <a:ext uri="{FF2B5EF4-FFF2-40B4-BE49-F238E27FC236}">
                <a16:creationId xmlns:a16="http://schemas.microsoft.com/office/drawing/2014/main" id="{109FA21E-942F-8F8B-21F8-D964191B3611}"/>
              </a:ext>
            </a:extLst>
          </p:cNvPr>
          <p:cNvSpPr/>
          <p:nvPr userDrawn="1"/>
        </p:nvSpPr>
        <p:spPr>
          <a:xfrm>
            <a:off x="5630645" y="4750169"/>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4" name="object 27">
            <a:extLst>
              <a:ext uri="{FF2B5EF4-FFF2-40B4-BE49-F238E27FC236}">
                <a16:creationId xmlns:a16="http://schemas.microsoft.com/office/drawing/2014/main" id="{371ED88C-FA5A-873B-AB28-19EEB012837A}"/>
              </a:ext>
            </a:extLst>
          </p:cNvPr>
          <p:cNvSpPr/>
          <p:nvPr userDrawn="1"/>
        </p:nvSpPr>
        <p:spPr>
          <a:xfrm>
            <a:off x="10178684" y="4750169"/>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5" name="object 39">
            <a:extLst>
              <a:ext uri="{FF2B5EF4-FFF2-40B4-BE49-F238E27FC236}">
                <a16:creationId xmlns:a16="http://schemas.microsoft.com/office/drawing/2014/main" id="{E108F9F1-01F6-7E05-CE7C-3E88EBD9C5A7}"/>
              </a:ext>
            </a:extLst>
          </p:cNvPr>
          <p:cNvSpPr/>
          <p:nvPr userDrawn="1"/>
        </p:nvSpPr>
        <p:spPr>
          <a:xfrm>
            <a:off x="14726725" y="4750169"/>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9" name="Title 68">
            <a:extLst>
              <a:ext uri="{FF2B5EF4-FFF2-40B4-BE49-F238E27FC236}">
                <a16:creationId xmlns:a16="http://schemas.microsoft.com/office/drawing/2014/main" id="{C81D9202-2227-5C42-858D-F4459F912658}"/>
              </a:ext>
            </a:extLst>
          </p:cNvPr>
          <p:cNvSpPr>
            <a:spLocks noGrp="1"/>
          </p:cNvSpPr>
          <p:nvPr>
            <p:ph type="title" hasCustomPrompt="1"/>
          </p:nvPr>
        </p:nvSpPr>
        <p:spPr/>
        <p:txBody>
          <a:bodyPr/>
          <a:lstStyle/>
          <a:p>
            <a:r>
              <a:rPr lang="en-GB"/>
              <a:t>Title slide</a:t>
            </a:r>
          </a:p>
        </p:txBody>
      </p:sp>
      <p:sp>
        <p:nvSpPr>
          <p:cNvPr id="86" name="Text Placeholder 84">
            <a:extLst>
              <a:ext uri="{FF2B5EF4-FFF2-40B4-BE49-F238E27FC236}">
                <a16:creationId xmlns:a16="http://schemas.microsoft.com/office/drawing/2014/main" id="{516E6F7A-E531-A076-3E46-C412C12545CF}"/>
              </a:ext>
            </a:extLst>
          </p:cNvPr>
          <p:cNvSpPr>
            <a:spLocks noGrp="1"/>
          </p:cNvSpPr>
          <p:nvPr>
            <p:ph type="body" sz="quarter" idx="26" hasCustomPrompt="1"/>
          </p:nvPr>
        </p:nvSpPr>
        <p:spPr>
          <a:xfrm>
            <a:off x="5615538" y="9677401"/>
            <a:ext cx="4032000" cy="539952"/>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87" name="Text Placeholder 84">
            <a:extLst>
              <a:ext uri="{FF2B5EF4-FFF2-40B4-BE49-F238E27FC236}">
                <a16:creationId xmlns:a16="http://schemas.microsoft.com/office/drawing/2014/main" id="{94610970-F379-FA3A-819A-8BC7DEE09F8B}"/>
              </a:ext>
            </a:extLst>
          </p:cNvPr>
          <p:cNvSpPr>
            <a:spLocks noGrp="1"/>
          </p:cNvSpPr>
          <p:nvPr>
            <p:ph type="body" sz="quarter" idx="27" hasCustomPrompt="1"/>
          </p:nvPr>
        </p:nvSpPr>
        <p:spPr>
          <a:xfrm>
            <a:off x="5603820" y="9227550"/>
            <a:ext cx="4032000" cy="449849"/>
          </a:xfrm>
        </p:spPr>
        <p:txBody>
          <a:bodyPr>
            <a:noAutofit/>
          </a:bodyPr>
          <a:lstStyle>
            <a:lvl1pPr>
              <a:lnSpc>
                <a:spcPts val="3600"/>
              </a:lnSpc>
              <a:defRPr sz="3300">
                <a:solidFill>
                  <a:schemeClr val="accent2"/>
                </a:solidFill>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XXX</a:t>
            </a:r>
          </a:p>
        </p:txBody>
      </p:sp>
      <p:pic>
        <p:nvPicPr>
          <p:cNvPr id="3" name="Picture 2" descr="A blue and orange line with a plus sign&#10;&#10;Description automatically generated">
            <a:extLst>
              <a:ext uri="{FF2B5EF4-FFF2-40B4-BE49-F238E27FC236}">
                <a16:creationId xmlns:a16="http://schemas.microsoft.com/office/drawing/2014/main" id="{23265DE9-AD60-6A64-351B-20733BAD0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68620" y="5695685"/>
            <a:ext cx="2121383" cy="2324630"/>
          </a:xfrm>
          <a:prstGeom prst="rect">
            <a:avLst/>
          </a:prstGeom>
        </p:spPr>
      </p:pic>
      <p:pic>
        <p:nvPicPr>
          <p:cNvPr id="5" name="Picture 4" descr="A hand holding a coin&#10;&#10;Description automatically generated">
            <a:extLst>
              <a:ext uri="{FF2B5EF4-FFF2-40B4-BE49-F238E27FC236}">
                <a16:creationId xmlns:a16="http://schemas.microsoft.com/office/drawing/2014/main" id="{55076109-670B-C8DD-8581-6EE9BB35C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7466" y="5409375"/>
            <a:ext cx="2388144" cy="2248412"/>
          </a:xfrm>
          <a:prstGeom prst="rect">
            <a:avLst/>
          </a:prstGeom>
        </p:spPr>
      </p:pic>
      <p:pic>
        <p:nvPicPr>
          <p:cNvPr id="7" name="Picture 6" descr="A black calendar with a pink and blue cross&#10;&#10;Description automatically generated">
            <a:extLst>
              <a:ext uri="{FF2B5EF4-FFF2-40B4-BE49-F238E27FC236}">
                <a16:creationId xmlns:a16="http://schemas.microsoft.com/office/drawing/2014/main" id="{E8ED657C-7ABD-55D1-379B-B182E2719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0579" y="5787324"/>
            <a:ext cx="2121383" cy="1930840"/>
          </a:xfrm>
          <a:prstGeom prst="rect">
            <a:avLst/>
          </a:prstGeom>
        </p:spPr>
      </p:pic>
      <p:sp>
        <p:nvSpPr>
          <p:cNvPr id="8" name="Text Placeholder 84">
            <a:extLst>
              <a:ext uri="{FF2B5EF4-FFF2-40B4-BE49-F238E27FC236}">
                <a16:creationId xmlns:a16="http://schemas.microsoft.com/office/drawing/2014/main" id="{D27EB523-3645-C92A-2944-9097E5586F63}"/>
              </a:ext>
            </a:extLst>
          </p:cNvPr>
          <p:cNvSpPr>
            <a:spLocks noGrp="1"/>
          </p:cNvSpPr>
          <p:nvPr>
            <p:ph type="body" sz="quarter" idx="28" hasCustomPrompt="1"/>
          </p:nvPr>
        </p:nvSpPr>
        <p:spPr>
          <a:xfrm>
            <a:off x="10193623" y="9677401"/>
            <a:ext cx="4032000" cy="539952"/>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9" name="Text Placeholder 84">
            <a:extLst>
              <a:ext uri="{FF2B5EF4-FFF2-40B4-BE49-F238E27FC236}">
                <a16:creationId xmlns:a16="http://schemas.microsoft.com/office/drawing/2014/main" id="{04F1A573-AC23-44D4-DACD-FA0CBC1F59EC}"/>
              </a:ext>
            </a:extLst>
          </p:cNvPr>
          <p:cNvSpPr>
            <a:spLocks noGrp="1"/>
          </p:cNvSpPr>
          <p:nvPr>
            <p:ph type="body" sz="quarter" idx="29" hasCustomPrompt="1"/>
          </p:nvPr>
        </p:nvSpPr>
        <p:spPr>
          <a:xfrm>
            <a:off x="10181905" y="9227550"/>
            <a:ext cx="4032000" cy="449849"/>
          </a:xfrm>
        </p:spPr>
        <p:txBody>
          <a:bodyPr>
            <a:noAutofit/>
          </a:bodyPr>
          <a:lstStyle>
            <a:lvl1pPr>
              <a:lnSpc>
                <a:spcPts val="3600"/>
              </a:lnSpc>
              <a:defRPr sz="3300">
                <a:solidFill>
                  <a:schemeClr val="accent2"/>
                </a:solidFill>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XXX</a:t>
            </a:r>
          </a:p>
        </p:txBody>
      </p:sp>
      <p:sp>
        <p:nvSpPr>
          <p:cNvPr id="10" name="Text Placeholder 84">
            <a:extLst>
              <a:ext uri="{FF2B5EF4-FFF2-40B4-BE49-F238E27FC236}">
                <a16:creationId xmlns:a16="http://schemas.microsoft.com/office/drawing/2014/main" id="{755905CC-DCB9-7CBD-9EA6-EC85B40DF292}"/>
              </a:ext>
            </a:extLst>
          </p:cNvPr>
          <p:cNvSpPr>
            <a:spLocks noGrp="1"/>
          </p:cNvSpPr>
          <p:nvPr>
            <p:ph type="body" sz="quarter" idx="30" hasCustomPrompt="1"/>
          </p:nvPr>
        </p:nvSpPr>
        <p:spPr>
          <a:xfrm>
            <a:off x="14742088" y="9677401"/>
            <a:ext cx="4032000" cy="539952"/>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11" name="Text Placeholder 84">
            <a:extLst>
              <a:ext uri="{FF2B5EF4-FFF2-40B4-BE49-F238E27FC236}">
                <a16:creationId xmlns:a16="http://schemas.microsoft.com/office/drawing/2014/main" id="{58DC8AE5-5F4A-83ED-EADB-439CA0D8AE13}"/>
              </a:ext>
            </a:extLst>
          </p:cNvPr>
          <p:cNvSpPr>
            <a:spLocks noGrp="1"/>
          </p:cNvSpPr>
          <p:nvPr>
            <p:ph type="body" sz="quarter" idx="31" hasCustomPrompt="1"/>
          </p:nvPr>
        </p:nvSpPr>
        <p:spPr>
          <a:xfrm>
            <a:off x="14730370" y="9227550"/>
            <a:ext cx="4032000" cy="449849"/>
          </a:xfrm>
        </p:spPr>
        <p:txBody>
          <a:bodyPr>
            <a:noAutofit/>
          </a:bodyPr>
          <a:lstStyle>
            <a:lvl1pPr>
              <a:lnSpc>
                <a:spcPts val="3600"/>
              </a:lnSpc>
              <a:defRPr sz="3300">
                <a:solidFill>
                  <a:schemeClr val="accent2"/>
                </a:solidFill>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XXX</a:t>
            </a:r>
          </a:p>
        </p:txBody>
      </p:sp>
    </p:spTree>
    <p:extLst>
      <p:ext uri="{BB962C8B-B14F-4D97-AF65-F5344CB8AC3E}">
        <p14:creationId xmlns:p14="http://schemas.microsoft.com/office/powerpoint/2010/main" val="218892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con_Slide">
    <p:spTree>
      <p:nvGrpSpPr>
        <p:cNvPr id="1" name=""/>
        <p:cNvGrpSpPr/>
        <p:nvPr/>
      </p:nvGrpSpPr>
      <p:grpSpPr>
        <a:xfrm>
          <a:off x="0" y="0"/>
          <a:ext cx="0" cy="0"/>
          <a:chOff x="0" y="0"/>
          <a:chExt cx="0" cy="0"/>
        </a:xfrm>
      </p:grpSpPr>
      <p:sp>
        <p:nvSpPr>
          <p:cNvPr id="48" name="object 18">
            <a:extLst>
              <a:ext uri="{FF2B5EF4-FFF2-40B4-BE49-F238E27FC236}">
                <a16:creationId xmlns:a16="http://schemas.microsoft.com/office/drawing/2014/main" id="{F1F8795F-A2EF-D932-9902-147C261480A7}"/>
              </a:ext>
            </a:extLst>
          </p:cNvPr>
          <p:cNvSpPr/>
          <p:nvPr userDrawn="1"/>
        </p:nvSpPr>
        <p:spPr>
          <a:xfrm>
            <a:off x="3387945" y="4340004"/>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0" name="object 24">
            <a:extLst>
              <a:ext uri="{FF2B5EF4-FFF2-40B4-BE49-F238E27FC236}">
                <a16:creationId xmlns:a16="http://schemas.microsoft.com/office/drawing/2014/main" id="{DDA23EDE-C687-95E0-6E28-4792DC5A65E6}"/>
              </a:ext>
            </a:extLst>
          </p:cNvPr>
          <p:cNvSpPr/>
          <p:nvPr userDrawn="1"/>
        </p:nvSpPr>
        <p:spPr>
          <a:xfrm>
            <a:off x="3362191" y="1080240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1" name="object 30">
            <a:extLst>
              <a:ext uri="{FF2B5EF4-FFF2-40B4-BE49-F238E27FC236}">
                <a16:creationId xmlns:a16="http://schemas.microsoft.com/office/drawing/2014/main" id="{6C637DC9-C102-E188-84A9-5126D74DB000}"/>
              </a:ext>
            </a:extLst>
          </p:cNvPr>
          <p:cNvSpPr/>
          <p:nvPr userDrawn="1"/>
        </p:nvSpPr>
        <p:spPr>
          <a:xfrm>
            <a:off x="10175514" y="4340004"/>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3" name="object 36">
            <a:extLst>
              <a:ext uri="{FF2B5EF4-FFF2-40B4-BE49-F238E27FC236}">
                <a16:creationId xmlns:a16="http://schemas.microsoft.com/office/drawing/2014/main" id="{80B45B22-6EFF-DA33-D3C0-B7983FBFC401}"/>
              </a:ext>
            </a:extLst>
          </p:cNvPr>
          <p:cNvSpPr/>
          <p:nvPr userDrawn="1"/>
        </p:nvSpPr>
        <p:spPr>
          <a:xfrm>
            <a:off x="10175514" y="1080240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54" name="object 42">
            <a:extLst>
              <a:ext uri="{FF2B5EF4-FFF2-40B4-BE49-F238E27FC236}">
                <a16:creationId xmlns:a16="http://schemas.microsoft.com/office/drawing/2014/main" id="{D5AA8070-946F-C233-1FA5-07AA329990FC}"/>
              </a:ext>
            </a:extLst>
          </p:cNvPr>
          <p:cNvSpPr/>
          <p:nvPr userDrawn="1"/>
        </p:nvSpPr>
        <p:spPr>
          <a:xfrm>
            <a:off x="17016766" y="4340004"/>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56" name="object 48">
            <a:extLst>
              <a:ext uri="{FF2B5EF4-FFF2-40B4-BE49-F238E27FC236}">
                <a16:creationId xmlns:a16="http://schemas.microsoft.com/office/drawing/2014/main" id="{608B65D5-C798-695A-54FB-8C0AC4CECA8B}"/>
              </a:ext>
            </a:extLst>
          </p:cNvPr>
          <p:cNvSpPr/>
          <p:nvPr userDrawn="1"/>
        </p:nvSpPr>
        <p:spPr>
          <a:xfrm>
            <a:off x="16988505" y="10802407"/>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63" name="object 15">
            <a:extLst>
              <a:ext uri="{FF2B5EF4-FFF2-40B4-BE49-F238E27FC236}">
                <a16:creationId xmlns:a16="http://schemas.microsoft.com/office/drawing/2014/main" id="{109FA21E-942F-8F8B-21F8-D964191B3611}"/>
              </a:ext>
            </a:extLst>
          </p:cNvPr>
          <p:cNvSpPr/>
          <p:nvPr userDrawn="1"/>
        </p:nvSpPr>
        <p:spPr>
          <a:xfrm>
            <a:off x="3353148" y="5887147"/>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4" name="object 27">
            <a:extLst>
              <a:ext uri="{FF2B5EF4-FFF2-40B4-BE49-F238E27FC236}">
                <a16:creationId xmlns:a16="http://schemas.microsoft.com/office/drawing/2014/main" id="{371ED88C-FA5A-873B-AB28-19EEB012837A}"/>
              </a:ext>
            </a:extLst>
          </p:cNvPr>
          <p:cNvSpPr/>
          <p:nvPr userDrawn="1"/>
        </p:nvSpPr>
        <p:spPr>
          <a:xfrm>
            <a:off x="10178684" y="5887147"/>
            <a:ext cx="4005175" cy="4005175"/>
          </a:xfrm>
          <a:custGeom>
            <a:avLst/>
            <a:gdLst/>
            <a:ahLst/>
            <a:cxnLst/>
            <a:rect l="l" t="t" r="r" b="b"/>
            <a:pathLst>
              <a:path w="3303904"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5" name="object 39">
            <a:extLst>
              <a:ext uri="{FF2B5EF4-FFF2-40B4-BE49-F238E27FC236}">
                <a16:creationId xmlns:a16="http://schemas.microsoft.com/office/drawing/2014/main" id="{E108F9F1-01F6-7E05-CE7C-3E88EBD9C5A7}"/>
              </a:ext>
            </a:extLst>
          </p:cNvPr>
          <p:cNvSpPr/>
          <p:nvPr userDrawn="1"/>
        </p:nvSpPr>
        <p:spPr>
          <a:xfrm>
            <a:off x="16991636" y="5887147"/>
            <a:ext cx="4005175" cy="4005175"/>
          </a:xfrm>
          <a:custGeom>
            <a:avLst/>
            <a:gdLst/>
            <a:ahLst/>
            <a:cxnLst/>
            <a:rect l="l" t="t" r="r" b="b"/>
            <a:pathLst>
              <a:path w="3303905" h="3303904">
                <a:moveTo>
                  <a:pt x="3303878" y="1651939"/>
                </a:moveTo>
                <a:lnTo>
                  <a:pt x="3303198" y="1699794"/>
                </a:lnTo>
                <a:lnTo>
                  <a:pt x="3301171" y="1747312"/>
                </a:lnTo>
                <a:lnTo>
                  <a:pt x="3297814" y="1794474"/>
                </a:lnTo>
                <a:lnTo>
                  <a:pt x="3293147" y="1841262"/>
                </a:lnTo>
                <a:lnTo>
                  <a:pt x="3287188" y="1887658"/>
                </a:lnTo>
                <a:lnTo>
                  <a:pt x="3279954" y="1933643"/>
                </a:lnTo>
                <a:lnTo>
                  <a:pt x="3271465" y="1979198"/>
                </a:lnTo>
                <a:lnTo>
                  <a:pt x="3261738" y="2024306"/>
                </a:lnTo>
                <a:lnTo>
                  <a:pt x="3250793" y="2068948"/>
                </a:lnTo>
                <a:lnTo>
                  <a:pt x="3238647" y="2113106"/>
                </a:lnTo>
                <a:lnTo>
                  <a:pt x="3225319" y="2156761"/>
                </a:lnTo>
                <a:lnTo>
                  <a:pt x="3210827" y="2199895"/>
                </a:lnTo>
                <a:lnTo>
                  <a:pt x="3195190" y="2242490"/>
                </a:lnTo>
                <a:lnTo>
                  <a:pt x="3178425" y="2284527"/>
                </a:lnTo>
                <a:lnTo>
                  <a:pt x="3160552" y="2325988"/>
                </a:lnTo>
                <a:lnTo>
                  <a:pt x="3141588" y="2366854"/>
                </a:lnTo>
                <a:lnTo>
                  <a:pt x="3121553" y="2407108"/>
                </a:lnTo>
                <a:lnTo>
                  <a:pt x="3100464" y="2446730"/>
                </a:lnTo>
                <a:lnTo>
                  <a:pt x="3078339" y="2485703"/>
                </a:lnTo>
                <a:lnTo>
                  <a:pt x="3055198" y="2524008"/>
                </a:lnTo>
                <a:lnTo>
                  <a:pt x="3031058" y="2561626"/>
                </a:lnTo>
                <a:lnTo>
                  <a:pt x="3005938" y="2598540"/>
                </a:lnTo>
                <a:lnTo>
                  <a:pt x="2979856" y="2634731"/>
                </a:lnTo>
                <a:lnTo>
                  <a:pt x="2952831" y="2670180"/>
                </a:lnTo>
                <a:lnTo>
                  <a:pt x="2924881" y="2704870"/>
                </a:lnTo>
                <a:lnTo>
                  <a:pt x="2896024" y="2738782"/>
                </a:lnTo>
                <a:lnTo>
                  <a:pt x="2866279" y="2771897"/>
                </a:lnTo>
                <a:lnTo>
                  <a:pt x="2835663" y="2804197"/>
                </a:lnTo>
                <a:lnTo>
                  <a:pt x="2804197" y="2835663"/>
                </a:lnTo>
                <a:lnTo>
                  <a:pt x="2771897" y="2866279"/>
                </a:lnTo>
                <a:lnTo>
                  <a:pt x="2738782" y="2896024"/>
                </a:lnTo>
                <a:lnTo>
                  <a:pt x="2704870" y="2924881"/>
                </a:lnTo>
                <a:lnTo>
                  <a:pt x="2670180" y="2952831"/>
                </a:lnTo>
                <a:lnTo>
                  <a:pt x="2634731" y="2979856"/>
                </a:lnTo>
                <a:lnTo>
                  <a:pt x="2598540" y="3005938"/>
                </a:lnTo>
                <a:lnTo>
                  <a:pt x="2561626" y="3031058"/>
                </a:lnTo>
                <a:lnTo>
                  <a:pt x="2524008" y="3055198"/>
                </a:lnTo>
                <a:lnTo>
                  <a:pt x="2485703" y="3078339"/>
                </a:lnTo>
                <a:lnTo>
                  <a:pt x="2446730" y="3100464"/>
                </a:lnTo>
                <a:lnTo>
                  <a:pt x="2407108" y="3121553"/>
                </a:lnTo>
                <a:lnTo>
                  <a:pt x="2366854" y="3141588"/>
                </a:lnTo>
                <a:lnTo>
                  <a:pt x="2325988" y="3160552"/>
                </a:lnTo>
                <a:lnTo>
                  <a:pt x="2284527" y="3178425"/>
                </a:lnTo>
                <a:lnTo>
                  <a:pt x="2242490" y="3195190"/>
                </a:lnTo>
                <a:lnTo>
                  <a:pt x="2199895" y="3210827"/>
                </a:lnTo>
                <a:lnTo>
                  <a:pt x="2156761" y="3225319"/>
                </a:lnTo>
                <a:lnTo>
                  <a:pt x="2113106" y="3238647"/>
                </a:lnTo>
                <a:lnTo>
                  <a:pt x="2068948" y="3250793"/>
                </a:lnTo>
                <a:lnTo>
                  <a:pt x="2024306" y="3261738"/>
                </a:lnTo>
                <a:lnTo>
                  <a:pt x="1979198" y="3271465"/>
                </a:lnTo>
                <a:lnTo>
                  <a:pt x="1933643" y="3279954"/>
                </a:lnTo>
                <a:lnTo>
                  <a:pt x="1887658" y="3287188"/>
                </a:lnTo>
                <a:lnTo>
                  <a:pt x="1841262" y="3293147"/>
                </a:lnTo>
                <a:lnTo>
                  <a:pt x="1794474" y="3297814"/>
                </a:lnTo>
                <a:lnTo>
                  <a:pt x="1747312" y="3301171"/>
                </a:lnTo>
                <a:lnTo>
                  <a:pt x="1699794" y="3303198"/>
                </a:lnTo>
                <a:lnTo>
                  <a:pt x="1651939" y="3303878"/>
                </a:lnTo>
                <a:lnTo>
                  <a:pt x="1604083" y="3303198"/>
                </a:lnTo>
                <a:lnTo>
                  <a:pt x="1556566" y="3301171"/>
                </a:lnTo>
                <a:lnTo>
                  <a:pt x="1509403" y="3297814"/>
                </a:lnTo>
                <a:lnTo>
                  <a:pt x="1462615" y="3293147"/>
                </a:lnTo>
                <a:lnTo>
                  <a:pt x="1416220" y="3287188"/>
                </a:lnTo>
                <a:lnTo>
                  <a:pt x="1370235" y="3279954"/>
                </a:lnTo>
                <a:lnTo>
                  <a:pt x="1324679" y="3271465"/>
                </a:lnTo>
                <a:lnTo>
                  <a:pt x="1279571" y="3261738"/>
                </a:lnTo>
                <a:lnTo>
                  <a:pt x="1234929" y="3250793"/>
                </a:lnTo>
                <a:lnTo>
                  <a:pt x="1190771" y="3238647"/>
                </a:lnTo>
                <a:lnTo>
                  <a:pt x="1147116" y="3225319"/>
                </a:lnTo>
                <a:lnTo>
                  <a:pt x="1103982" y="3210827"/>
                </a:lnTo>
                <a:lnTo>
                  <a:pt x="1061387" y="3195190"/>
                </a:lnTo>
                <a:lnTo>
                  <a:pt x="1019350" y="3178425"/>
                </a:lnTo>
                <a:lnTo>
                  <a:pt x="977889" y="3160552"/>
                </a:lnTo>
                <a:lnTo>
                  <a:pt x="937023" y="3141588"/>
                </a:lnTo>
                <a:lnTo>
                  <a:pt x="896769" y="3121553"/>
                </a:lnTo>
                <a:lnTo>
                  <a:pt x="857147" y="3100464"/>
                </a:lnTo>
                <a:lnTo>
                  <a:pt x="818174" y="3078339"/>
                </a:lnTo>
                <a:lnTo>
                  <a:pt x="779869" y="3055198"/>
                </a:lnTo>
                <a:lnTo>
                  <a:pt x="742251" y="3031058"/>
                </a:lnTo>
                <a:lnTo>
                  <a:pt x="705337" y="3005938"/>
                </a:lnTo>
                <a:lnTo>
                  <a:pt x="669146" y="2979856"/>
                </a:lnTo>
                <a:lnTo>
                  <a:pt x="633697" y="2952831"/>
                </a:lnTo>
                <a:lnTo>
                  <a:pt x="599007" y="2924881"/>
                </a:lnTo>
                <a:lnTo>
                  <a:pt x="565096" y="2896024"/>
                </a:lnTo>
                <a:lnTo>
                  <a:pt x="531981" y="2866279"/>
                </a:lnTo>
                <a:lnTo>
                  <a:pt x="499681" y="2835663"/>
                </a:lnTo>
                <a:lnTo>
                  <a:pt x="468214" y="2804197"/>
                </a:lnTo>
                <a:lnTo>
                  <a:pt x="437599" y="2771897"/>
                </a:lnTo>
                <a:lnTo>
                  <a:pt x="407853" y="2738782"/>
                </a:lnTo>
                <a:lnTo>
                  <a:pt x="378996" y="2704870"/>
                </a:lnTo>
                <a:lnTo>
                  <a:pt x="351046" y="2670180"/>
                </a:lnTo>
                <a:lnTo>
                  <a:pt x="324021" y="2634731"/>
                </a:lnTo>
                <a:lnTo>
                  <a:pt x="297939" y="2598540"/>
                </a:lnTo>
                <a:lnTo>
                  <a:pt x="272819" y="2561626"/>
                </a:lnTo>
                <a:lnTo>
                  <a:pt x="248679" y="2524008"/>
                </a:lnTo>
                <a:lnTo>
                  <a:pt x="225538" y="2485703"/>
                </a:lnTo>
                <a:lnTo>
                  <a:pt x="203414" y="2446730"/>
                </a:lnTo>
                <a:lnTo>
                  <a:pt x="182325" y="2407108"/>
                </a:lnTo>
                <a:lnTo>
                  <a:pt x="162289" y="2366854"/>
                </a:lnTo>
                <a:lnTo>
                  <a:pt x="143325" y="2325988"/>
                </a:lnTo>
                <a:lnTo>
                  <a:pt x="125452" y="2284527"/>
                </a:lnTo>
                <a:lnTo>
                  <a:pt x="108688" y="2242490"/>
                </a:lnTo>
                <a:lnTo>
                  <a:pt x="93050" y="2199895"/>
                </a:lnTo>
                <a:lnTo>
                  <a:pt x="78559" y="2156761"/>
                </a:lnTo>
                <a:lnTo>
                  <a:pt x="65230" y="2113106"/>
                </a:lnTo>
                <a:lnTo>
                  <a:pt x="53084" y="2068948"/>
                </a:lnTo>
                <a:lnTo>
                  <a:pt x="42139" y="2024306"/>
                </a:lnTo>
                <a:lnTo>
                  <a:pt x="32413" y="1979198"/>
                </a:lnTo>
                <a:lnTo>
                  <a:pt x="23923" y="1933643"/>
                </a:lnTo>
                <a:lnTo>
                  <a:pt x="16690" y="1887658"/>
                </a:lnTo>
                <a:lnTo>
                  <a:pt x="10730" y="1841262"/>
                </a:lnTo>
                <a:lnTo>
                  <a:pt x="6063" y="1794474"/>
                </a:lnTo>
                <a:lnTo>
                  <a:pt x="2707" y="1747312"/>
                </a:lnTo>
                <a:lnTo>
                  <a:pt x="679" y="1699794"/>
                </a:lnTo>
                <a:lnTo>
                  <a:pt x="0" y="1651939"/>
                </a:lnTo>
                <a:lnTo>
                  <a:pt x="679" y="1604083"/>
                </a:lnTo>
                <a:lnTo>
                  <a:pt x="2707" y="1556566"/>
                </a:lnTo>
                <a:lnTo>
                  <a:pt x="6063" y="1509403"/>
                </a:lnTo>
                <a:lnTo>
                  <a:pt x="10730" y="1462615"/>
                </a:lnTo>
                <a:lnTo>
                  <a:pt x="16690" y="1416220"/>
                </a:lnTo>
                <a:lnTo>
                  <a:pt x="23923" y="1370235"/>
                </a:lnTo>
                <a:lnTo>
                  <a:pt x="32413" y="1324679"/>
                </a:lnTo>
                <a:lnTo>
                  <a:pt x="42139" y="1279571"/>
                </a:lnTo>
                <a:lnTo>
                  <a:pt x="53084" y="1234929"/>
                </a:lnTo>
                <a:lnTo>
                  <a:pt x="65230" y="1190771"/>
                </a:lnTo>
                <a:lnTo>
                  <a:pt x="78559" y="1147116"/>
                </a:lnTo>
                <a:lnTo>
                  <a:pt x="93050" y="1103982"/>
                </a:lnTo>
                <a:lnTo>
                  <a:pt x="108688" y="1061387"/>
                </a:lnTo>
                <a:lnTo>
                  <a:pt x="125452" y="1019350"/>
                </a:lnTo>
                <a:lnTo>
                  <a:pt x="143325" y="977889"/>
                </a:lnTo>
                <a:lnTo>
                  <a:pt x="162289" y="937023"/>
                </a:lnTo>
                <a:lnTo>
                  <a:pt x="182325" y="896769"/>
                </a:lnTo>
                <a:lnTo>
                  <a:pt x="203414" y="857147"/>
                </a:lnTo>
                <a:lnTo>
                  <a:pt x="225538" y="818174"/>
                </a:lnTo>
                <a:lnTo>
                  <a:pt x="248679" y="779869"/>
                </a:lnTo>
                <a:lnTo>
                  <a:pt x="272819" y="742251"/>
                </a:lnTo>
                <a:lnTo>
                  <a:pt x="297939" y="705337"/>
                </a:lnTo>
                <a:lnTo>
                  <a:pt x="324021" y="669146"/>
                </a:lnTo>
                <a:lnTo>
                  <a:pt x="351046" y="633697"/>
                </a:lnTo>
                <a:lnTo>
                  <a:pt x="378996" y="599007"/>
                </a:lnTo>
                <a:lnTo>
                  <a:pt x="407853" y="565096"/>
                </a:lnTo>
                <a:lnTo>
                  <a:pt x="437599" y="531981"/>
                </a:lnTo>
                <a:lnTo>
                  <a:pt x="468214" y="499681"/>
                </a:lnTo>
                <a:lnTo>
                  <a:pt x="499681" y="468214"/>
                </a:lnTo>
                <a:lnTo>
                  <a:pt x="531981" y="437599"/>
                </a:lnTo>
                <a:lnTo>
                  <a:pt x="565096" y="407853"/>
                </a:lnTo>
                <a:lnTo>
                  <a:pt x="599007" y="378996"/>
                </a:lnTo>
                <a:lnTo>
                  <a:pt x="633697" y="351046"/>
                </a:lnTo>
                <a:lnTo>
                  <a:pt x="669146" y="324021"/>
                </a:lnTo>
                <a:lnTo>
                  <a:pt x="705337" y="297939"/>
                </a:lnTo>
                <a:lnTo>
                  <a:pt x="742251" y="272819"/>
                </a:lnTo>
                <a:lnTo>
                  <a:pt x="779869" y="248679"/>
                </a:lnTo>
                <a:lnTo>
                  <a:pt x="818174" y="225538"/>
                </a:lnTo>
                <a:lnTo>
                  <a:pt x="857147" y="203414"/>
                </a:lnTo>
                <a:lnTo>
                  <a:pt x="896769" y="182325"/>
                </a:lnTo>
                <a:lnTo>
                  <a:pt x="937023" y="162289"/>
                </a:lnTo>
                <a:lnTo>
                  <a:pt x="977889" y="143325"/>
                </a:lnTo>
                <a:lnTo>
                  <a:pt x="1019350" y="125452"/>
                </a:lnTo>
                <a:lnTo>
                  <a:pt x="1061387" y="108688"/>
                </a:lnTo>
                <a:lnTo>
                  <a:pt x="1103982" y="93050"/>
                </a:lnTo>
                <a:lnTo>
                  <a:pt x="1147116" y="78559"/>
                </a:lnTo>
                <a:lnTo>
                  <a:pt x="1190771" y="65230"/>
                </a:lnTo>
                <a:lnTo>
                  <a:pt x="1234929" y="53084"/>
                </a:lnTo>
                <a:lnTo>
                  <a:pt x="1279571" y="42139"/>
                </a:lnTo>
                <a:lnTo>
                  <a:pt x="1324679" y="32413"/>
                </a:lnTo>
                <a:lnTo>
                  <a:pt x="1370235" y="23923"/>
                </a:lnTo>
                <a:lnTo>
                  <a:pt x="1416220" y="16690"/>
                </a:lnTo>
                <a:lnTo>
                  <a:pt x="1462615" y="10730"/>
                </a:lnTo>
                <a:lnTo>
                  <a:pt x="1509403" y="6063"/>
                </a:lnTo>
                <a:lnTo>
                  <a:pt x="1556566" y="2707"/>
                </a:lnTo>
                <a:lnTo>
                  <a:pt x="1604083" y="679"/>
                </a:lnTo>
                <a:lnTo>
                  <a:pt x="1651939" y="0"/>
                </a:lnTo>
                <a:lnTo>
                  <a:pt x="1699794" y="679"/>
                </a:lnTo>
                <a:lnTo>
                  <a:pt x="1747312" y="2707"/>
                </a:lnTo>
                <a:lnTo>
                  <a:pt x="1794474" y="6063"/>
                </a:lnTo>
                <a:lnTo>
                  <a:pt x="1841262" y="10730"/>
                </a:lnTo>
                <a:lnTo>
                  <a:pt x="1887658" y="16690"/>
                </a:lnTo>
                <a:lnTo>
                  <a:pt x="1933643" y="23923"/>
                </a:lnTo>
                <a:lnTo>
                  <a:pt x="1979198" y="32413"/>
                </a:lnTo>
                <a:lnTo>
                  <a:pt x="2024306" y="42139"/>
                </a:lnTo>
                <a:lnTo>
                  <a:pt x="2068948" y="53084"/>
                </a:lnTo>
                <a:lnTo>
                  <a:pt x="2113106" y="65230"/>
                </a:lnTo>
                <a:lnTo>
                  <a:pt x="2156761" y="78559"/>
                </a:lnTo>
                <a:lnTo>
                  <a:pt x="2199895" y="93050"/>
                </a:lnTo>
                <a:lnTo>
                  <a:pt x="2242490" y="108688"/>
                </a:lnTo>
                <a:lnTo>
                  <a:pt x="2284527" y="125452"/>
                </a:lnTo>
                <a:lnTo>
                  <a:pt x="2325988" y="143325"/>
                </a:lnTo>
                <a:lnTo>
                  <a:pt x="2366854" y="162289"/>
                </a:lnTo>
                <a:lnTo>
                  <a:pt x="2407108" y="182325"/>
                </a:lnTo>
                <a:lnTo>
                  <a:pt x="2446730" y="203414"/>
                </a:lnTo>
                <a:lnTo>
                  <a:pt x="2485703" y="225538"/>
                </a:lnTo>
                <a:lnTo>
                  <a:pt x="2524008" y="248679"/>
                </a:lnTo>
                <a:lnTo>
                  <a:pt x="2561626" y="272819"/>
                </a:lnTo>
                <a:lnTo>
                  <a:pt x="2598540" y="297939"/>
                </a:lnTo>
                <a:lnTo>
                  <a:pt x="2634731" y="324021"/>
                </a:lnTo>
                <a:lnTo>
                  <a:pt x="2670180" y="351046"/>
                </a:lnTo>
                <a:lnTo>
                  <a:pt x="2704870" y="378996"/>
                </a:lnTo>
                <a:lnTo>
                  <a:pt x="2738782" y="407853"/>
                </a:lnTo>
                <a:lnTo>
                  <a:pt x="2771897" y="437599"/>
                </a:lnTo>
                <a:lnTo>
                  <a:pt x="2804197" y="468214"/>
                </a:lnTo>
                <a:lnTo>
                  <a:pt x="2835663" y="499681"/>
                </a:lnTo>
                <a:lnTo>
                  <a:pt x="2866279" y="531981"/>
                </a:lnTo>
                <a:lnTo>
                  <a:pt x="2896024" y="565096"/>
                </a:lnTo>
                <a:lnTo>
                  <a:pt x="2924881" y="599007"/>
                </a:lnTo>
                <a:lnTo>
                  <a:pt x="2952831" y="633697"/>
                </a:lnTo>
                <a:lnTo>
                  <a:pt x="2979856" y="669146"/>
                </a:lnTo>
                <a:lnTo>
                  <a:pt x="3005938" y="705337"/>
                </a:lnTo>
                <a:lnTo>
                  <a:pt x="3031058" y="742251"/>
                </a:lnTo>
                <a:lnTo>
                  <a:pt x="3055198" y="779869"/>
                </a:lnTo>
                <a:lnTo>
                  <a:pt x="3078339" y="818174"/>
                </a:lnTo>
                <a:lnTo>
                  <a:pt x="3100464" y="857147"/>
                </a:lnTo>
                <a:lnTo>
                  <a:pt x="3121553" y="896769"/>
                </a:lnTo>
                <a:lnTo>
                  <a:pt x="3141588" y="937023"/>
                </a:lnTo>
                <a:lnTo>
                  <a:pt x="3160552" y="977889"/>
                </a:lnTo>
                <a:lnTo>
                  <a:pt x="3178425" y="1019350"/>
                </a:lnTo>
                <a:lnTo>
                  <a:pt x="3195190" y="1061387"/>
                </a:lnTo>
                <a:lnTo>
                  <a:pt x="3210827" y="1103982"/>
                </a:lnTo>
                <a:lnTo>
                  <a:pt x="3225319" y="1147116"/>
                </a:lnTo>
                <a:lnTo>
                  <a:pt x="3238647" y="1190771"/>
                </a:lnTo>
                <a:lnTo>
                  <a:pt x="3250793" y="1234929"/>
                </a:lnTo>
                <a:lnTo>
                  <a:pt x="3261738" y="1279571"/>
                </a:lnTo>
                <a:lnTo>
                  <a:pt x="3271465" y="1324679"/>
                </a:lnTo>
                <a:lnTo>
                  <a:pt x="3279954" y="1370235"/>
                </a:lnTo>
                <a:lnTo>
                  <a:pt x="3287188" y="1416220"/>
                </a:lnTo>
                <a:lnTo>
                  <a:pt x="3293147" y="1462615"/>
                </a:lnTo>
                <a:lnTo>
                  <a:pt x="3297814" y="1509403"/>
                </a:lnTo>
                <a:lnTo>
                  <a:pt x="3301171" y="1556566"/>
                </a:lnTo>
                <a:lnTo>
                  <a:pt x="3303198" y="1604083"/>
                </a:lnTo>
                <a:lnTo>
                  <a:pt x="3303878" y="1651939"/>
                </a:lnTo>
                <a:close/>
              </a:path>
            </a:pathLst>
          </a:custGeom>
          <a:ln w="38100">
            <a:solidFill>
              <a:srgbClr val="005F7E"/>
            </a:solidFill>
          </a:ln>
        </p:spPr>
        <p:txBody>
          <a:bodyPr wrap="square" lIns="0" tIns="0" rIns="0" bIns="0" rtlCol="0"/>
          <a:lstStyle/>
          <a:p>
            <a:endParaRPr/>
          </a:p>
        </p:txBody>
      </p:sp>
      <p:sp>
        <p:nvSpPr>
          <p:cNvPr id="69" name="Title 68">
            <a:extLst>
              <a:ext uri="{FF2B5EF4-FFF2-40B4-BE49-F238E27FC236}">
                <a16:creationId xmlns:a16="http://schemas.microsoft.com/office/drawing/2014/main" id="{C81D9202-2227-5C42-858D-F4459F912658}"/>
              </a:ext>
            </a:extLst>
          </p:cNvPr>
          <p:cNvSpPr>
            <a:spLocks noGrp="1"/>
          </p:cNvSpPr>
          <p:nvPr>
            <p:ph type="title" hasCustomPrompt="1"/>
          </p:nvPr>
        </p:nvSpPr>
        <p:spPr/>
        <p:txBody>
          <a:bodyPr/>
          <a:lstStyle/>
          <a:p>
            <a:r>
              <a:rPr lang="en-GB"/>
              <a:t>Title slide</a:t>
            </a:r>
          </a:p>
        </p:txBody>
      </p:sp>
      <p:sp>
        <p:nvSpPr>
          <p:cNvPr id="43" name="object 18">
            <a:extLst>
              <a:ext uri="{FF2B5EF4-FFF2-40B4-BE49-F238E27FC236}">
                <a16:creationId xmlns:a16="http://schemas.microsoft.com/office/drawing/2014/main" id="{25A22903-354A-25D2-6FFB-B85207E03A51}"/>
              </a:ext>
            </a:extLst>
          </p:cNvPr>
          <p:cNvSpPr/>
          <p:nvPr userDrawn="1"/>
        </p:nvSpPr>
        <p:spPr>
          <a:xfrm>
            <a:off x="3387945" y="541993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44" name="object 30">
            <a:extLst>
              <a:ext uri="{FF2B5EF4-FFF2-40B4-BE49-F238E27FC236}">
                <a16:creationId xmlns:a16="http://schemas.microsoft.com/office/drawing/2014/main" id="{494D8DF1-C1C7-C65E-6290-F4D207C7E3D0}"/>
              </a:ext>
            </a:extLst>
          </p:cNvPr>
          <p:cNvSpPr/>
          <p:nvPr userDrawn="1"/>
        </p:nvSpPr>
        <p:spPr>
          <a:xfrm>
            <a:off x="10175514" y="5419937"/>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61" name="object 42">
            <a:extLst>
              <a:ext uri="{FF2B5EF4-FFF2-40B4-BE49-F238E27FC236}">
                <a16:creationId xmlns:a16="http://schemas.microsoft.com/office/drawing/2014/main" id="{56C28B9D-DEB1-428B-4664-827A1DCCF415}"/>
              </a:ext>
            </a:extLst>
          </p:cNvPr>
          <p:cNvSpPr/>
          <p:nvPr userDrawn="1"/>
        </p:nvSpPr>
        <p:spPr>
          <a:xfrm>
            <a:off x="17016766" y="5419937"/>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sp>
        <p:nvSpPr>
          <p:cNvPr id="75" name="Text Placeholder 84">
            <a:extLst>
              <a:ext uri="{FF2B5EF4-FFF2-40B4-BE49-F238E27FC236}">
                <a16:creationId xmlns:a16="http://schemas.microsoft.com/office/drawing/2014/main" id="{73BDD447-CC8B-A1B0-D291-69611D40750A}"/>
              </a:ext>
            </a:extLst>
          </p:cNvPr>
          <p:cNvSpPr>
            <a:spLocks noGrp="1"/>
          </p:cNvSpPr>
          <p:nvPr>
            <p:ph type="body" sz="quarter" idx="31" hasCustomPrompt="1"/>
          </p:nvPr>
        </p:nvSpPr>
        <p:spPr>
          <a:xfrm>
            <a:off x="3387773" y="4419600"/>
            <a:ext cx="4032000" cy="912591"/>
          </a:xfrm>
        </p:spPr>
        <p:txBody>
          <a:bodyPr>
            <a:noAutofit/>
          </a:bodyPr>
          <a:lstStyle>
            <a:lvl1pPr marL="0" indent="0">
              <a:lnSpc>
                <a:spcPts val="3600"/>
              </a:lnSpc>
              <a:buClr>
                <a:schemeClr val="accent2"/>
              </a:buClr>
              <a:buFont typeface="Arial" panose="020B0604020202020204" pitchFamily="34" charset="0"/>
              <a:buNone/>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6" name="Text Placeholder 84">
            <a:extLst>
              <a:ext uri="{FF2B5EF4-FFF2-40B4-BE49-F238E27FC236}">
                <a16:creationId xmlns:a16="http://schemas.microsoft.com/office/drawing/2014/main" id="{F7C29902-75AE-5CC1-4E6A-A8A74AD7DC9C}"/>
              </a:ext>
            </a:extLst>
          </p:cNvPr>
          <p:cNvSpPr>
            <a:spLocks noGrp="1"/>
          </p:cNvSpPr>
          <p:nvPr>
            <p:ph type="body" sz="quarter" idx="32" hasCustomPrompt="1"/>
          </p:nvPr>
        </p:nvSpPr>
        <p:spPr>
          <a:xfrm>
            <a:off x="10170565" y="4419600"/>
            <a:ext cx="4032000" cy="912591"/>
          </a:xfrm>
        </p:spPr>
        <p:txBody>
          <a:bodyPr>
            <a:noAutofit/>
          </a:bodyPr>
          <a:lstStyle>
            <a:lvl1pPr marL="0" indent="0">
              <a:lnSpc>
                <a:spcPts val="3600"/>
              </a:lnSpc>
              <a:buClr>
                <a:schemeClr val="accent2"/>
              </a:buClr>
              <a:buFont typeface="Arial" panose="020B0604020202020204" pitchFamily="34" charset="0"/>
              <a:buNone/>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77" name="Text Placeholder 84">
            <a:extLst>
              <a:ext uri="{FF2B5EF4-FFF2-40B4-BE49-F238E27FC236}">
                <a16:creationId xmlns:a16="http://schemas.microsoft.com/office/drawing/2014/main" id="{B4F5D1BB-A14F-88F7-C82A-8CDD4A5833D5}"/>
              </a:ext>
            </a:extLst>
          </p:cNvPr>
          <p:cNvSpPr>
            <a:spLocks noGrp="1"/>
          </p:cNvSpPr>
          <p:nvPr>
            <p:ph type="body" sz="quarter" idx="33" hasCustomPrompt="1"/>
          </p:nvPr>
        </p:nvSpPr>
        <p:spPr>
          <a:xfrm>
            <a:off x="17007038" y="4419600"/>
            <a:ext cx="4032000" cy="912591"/>
          </a:xfrm>
        </p:spPr>
        <p:txBody>
          <a:bodyPr>
            <a:noAutofit/>
          </a:bodyPr>
          <a:lstStyle>
            <a:lvl1pPr marL="0" indent="0">
              <a:lnSpc>
                <a:spcPts val="3600"/>
              </a:lnSpc>
              <a:buClr>
                <a:schemeClr val="accent2"/>
              </a:buClr>
              <a:buFont typeface="Arial" panose="020B0604020202020204" pitchFamily="34" charset="0"/>
              <a:buNone/>
              <a:defRPr sz="3300">
                <a:latin typeface="+mj-lt"/>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pl-PL"/>
              <a:t>Heading goes here</a:t>
            </a:r>
            <a:endParaRPr lang="en-GB"/>
          </a:p>
        </p:txBody>
      </p:sp>
      <p:sp>
        <p:nvSpPr>
          <p:cNvPr id="49" name="Text Placeholder 84">
            <a:extLst>
              <a:ext uri="{FF2B5EF4-FFF2-40B4-BE49-F238E27FC236}">
                <a16:creationId xmlns:a16="http://schemas.microsoft.com/office/drawing/2014/main" id="{2B649FC5-7666-97A6-92F2-20561958E42A}"/>
              </a:ext>
            </a:extLst>
          </p:cNvPr>
          <p:cNvSpPr>
            <a:spLocks noGrp="1"/>
          </p:cNvSpPr>
          <p:nvPr>
            <p:ph type="body" sz="quarter" idx="26" hasCustomPrompt="1"/>
          </p:nvPr>
        </p:nvSpPr>
        <p:spPr>
          <a:xfrm>
            <a:off x="3350254" y="10378812"/>
            <a:ext cx="4032000" cy="36538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52" name="Text Placeholder 84">
            <a:extLst>
              <a:ext uri="{FF2B5EF4-FFF2-40B4-BE49-F238E27FC236}">
                <a16:creationId xmlns:a16="http://schemas.microsoft.com/office/drawing/2014/main" id="{2557CE02-37AE-685C-AEF0-65FEFDBA5EDD}"/>
              </a:ext>
            </a:extLst>
          </p:cNvPr>
          <p:cNvSpPr>
            <a:spLocks noGrp="1"/>
          </p:cNvSpPr>
          <p:nvPr>
            <p:ph type="body" sz="quarter" idx="28" hasCustomPrompt="1"/>
          </p:nvPr>
        </p:nvSpPr>
        <p:spPr>
          <a:xfrm>
            <a:off x="10193623" y="10378812"/>
            <a:ext cx="4032000" cy="36538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55" name="Text Placeholder 84">
            <a:extLst>
              <a:ext uri="{FF2B5EF4-FFF2-40B4-BE49-F238E27FC236}">
                <a16:creationId xmlns:a16="http://schemas.microsoft.com/office/drawing/2014/main" id="{9005AE7C-864A-44FE-1161-2E7ABC437F27}"/>
              </a:ext>
            </a:extLst>
          </p:cNvPr>
          <p:cNvSpPr>
            <a:spLocks noGrp="1"/>
          </p:cNvSpPr>
          <p:nvPr>
            <p:ph type="body" sz="quarter" idx="30" hasCustomPrompt="1"/>
          </p:nvPr>
        </p:nvSpPr>
        <p:spPr>
          <a:xfrm>
            <a:off x="17007038" y="10378812"/>
            <a:ext cx="4032000" cy="365388"/>
          </a:xfrm>
        </p:spPr>
        <p:txBody>
          <a:bodyPr>
            <a:noAutofit/>
          </a:bodyPr>
          <a:lstStyle>
            <a:lvl1pPr>
              <a:lnSpc>
                <a:spcPts val="2600"/>
              </a:lnSpc>
              <a:defRPr sz="2300">
                <a:latin typeface="Segoe UI" panose="020B0502040204020203" pitchFamily="34" charset="0"/>
                <a:cs typeface="Segoe UI" panose="020B0502040204020203" pitchFamily="34" charset="0"/>
              </a:defRPr>
            </a:lvl1pPr>
            <a:lvl2pPr marL="0">
              <a:lnSpc>
                <a:spcPts val="2600"/>
              </a:lnSpc>
              <a:defRPr sz="2300"/>
            </a:lvl2pPr>
            <a:lvl3pPr>
              <a:lnSpc>
                <a:spcPts val="2600"/>
              </a:lnSpc>
              <a:defRPr sz="2300"/>
            </a:lvl3pPr>
            <a:lvl4pPr>
              <a:lnSpc>
                <a:spcPts val="2600"/>
              </a:lnSpc>
              <a:defRPr sz="2300"/>
            </a:lvl4pPr>
            <a:lvl5pPr>
              <a:lnSpc>
                <a:spcPts val="2600"/>
              </a:lnSpc>
              <a:defRPr sz="2300"/>
            </a:lvl5pPr>
          </a:lstStyle>
          <a:p>
            <a:pPr lvl="0"/>
            <a:r>
              <a:rPr lang="en-GB"/>
              <a:t>Sample text</a:t>
            </a:r>
          </a:p>
        </p:txBody>
      </p:sp>
      <p:sp>
        <p:nvSpPr>
          <p:cNvPr id="58" name="object 24">
            <a:extLst>
              <a:ext uri="{FF2B5EF4-FFF2-40B4-BE49-F238E27FC236}">
                <a16:creationId xmlns:a16="http://schemas.microsoft.com/office/drawing/2014/main" id="{B28F4F3E-C9E3-E3D6-60A1-7E43C62BD265}"/>
              </a:ext>
            </a:extLst>
          </p:cNvPr>
          <p:cNvSpPr/>
          <p:nvPr userDrawn="1"/>
        </p:nvSpPr>
        <p:spPr>
          <a:xfrm>
            <a:off x="3350254" y="10258974"/>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60" name="object 36">
            <a:extLst>
              <a:ext uri="{FF2B5EF4-FFF2-40B4-BE49-F238E27FC236}">
                <a16:creationId xmlns:a16="http://schemas.microsoft.com/office/drawing/2014/main" id="{847EA054-5F06-E8F9-E056-7DD22D61E3E3}"/>
              </a:ext>
            </a:extLst>
          </p:cNvPr>
          <p:cNvSpPr/>
          <p:nvPr userDrawn="1"/>
        </p:nvSpPr>
        <p:spPr>
          <a:xfrm>
            <a:off x="10163577" y="10258974"/>
            <a:ext cx="4015953" cy="0"/>
          </a:xfrm>
          <a:custGeom>
            <a:avLst/>
            <a:gdLst/>
            <a:ahLst/>
            <a:cxnLst/>
            <a:rect l="l" t="t" r="r" b="b"/>
            <a:pathLst>
              <a:path w="3312795">
                <a:moveTo>
                  <a:pt x="0" y="0"/>
                </a:moveTo>
                <a:lnTo>
                  <a:pt x="3312181" y="0"/>
                </a:lnTo>
              </a:path>
            </a:pathLst>
          </a:custGeom>
          <a:ln w="25400">
            <a:solidFill>
              <a:srgbClr val="005F7E"/>
            </a:solidFill>
          </a:ln>
        </p:spPr>
        <p:txBody>
          <a:bodyPr wrap="square" lIns="0" tIns="0" rIns="0" bIns="0" rtlCol="0"/>
          <a:lstStyle/>
          <a:p>
            <a:pPr lvl="0"/>
            <a:endParaRPr/>
          </a:p>
        </p:txBody>
      </p:sp>
      <p:sp>
        <p:nvSpPr>
          <p:cNvPr id="68" name="object 48">
            <a:extLst>
              <a:ext uri="{FF2B5EF4-FFF2-40B4-BE49-F238E27FC236}">
                <a16:creationId xmlns:a16="http://schemas.microsoft.com/office/drawing/2014/main" id="{DEA05D5B-AEB3-90F7-5CDF-5D3E21BC6938}"/>
              </a:ext>
            </a:extLst>
          </p:cNvPr>
          <p:cNvSpPr/>
          <p:nvPr userDrawn="1"/>
        </p:nvSpPr>
        <p:spPr>
          <a:xfrm>
            <a:off x="16976568" y="10258974"/>
            <a:ext cx="4015953" cy="0"/>
          </a:xfrm>
          <a:custGeom>
            <a:avLst/>
            <a:gdLst/>
            <a:ahLst/>
            <a:cxnLst/>
            <a:rect l="l" t="t" r="r" b="b"/>
            <a:pathLst>
              <a:path w="3312794">
                <a:moveTo>
                  <a:pt x="0" y="0"/>
                </a:moveTo>
                <a:lnTo>
                  <a:pt x="3312181" y="0"/>
                </a:lnTo>
              </a:path>
            </a:pathLst>
          </a:custGeom>
          <a:ln w="25400">
            <a:solidFill>
              <a:srgbClr val="005F7E"/>
            </a:solidFill>
          </a:ln>
        </p:spPr>
        <p:txBody>
          <a:bodyPr wrap="square" lIns="0" tIns="0" rIns="0" bIns="0" rtlCol="0"/>
          <a:lstStyle/>
          <a:p>
            <a:pPr lvl="0"/>
            <a:endParaRPr/>
          </a:p>
        </p:txBody>
      </p:sp>
      <p:pic>
        <p:nvPicPr>
          <p:cNvPr id="71" name="Picture 70" descr="A colorful line art of a gear&#10;&#10;Description automatically generated">
            <a:extLst>
              <a:ext uri="{FF2B5EF4-FFF2-40B4-BE49-F238E27FC236}">
                <a16:creationId xmlns:a16="http://schemas.microsoft.com/office/drawing/2014/main" id="{1D92B469-C468-BFAF-2E20-D475B156D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2862" y="6636097"/>
            <a:ext cx="2489767" cy="2502470"/>
          </a:xfrm>
          <a:prstGeom prst="rect">
            <a:avLst/>
          </a:prstGeom>
        </p:spPr>
      </p:pic>
      <p:pic>
        <p:nvPicPr>
          <p:cNvPr id="73" name="Picture 72" descr="A profile of a person with a network in his head&#10;&#10;Description automatically generated">
            <a:extLst>
              <a:ext uri="{FF2B5EF4-FFF2-40B4-BE49-F238E27FC236}">
                <a16:creationId xmlns:a16="http://schemas.microsoft.com/office/drawing/2014/main" id="{344B83D8-2E01-44F5-FE33-B2F0D3E02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1640" y="6595901"/>
            <a:ext cx="2045166" cy="2311927"/>
          </a:xfrm>
          <a:prstGeom prst="rect">
            <a:avLst/>
          </a:prstGeom>
        </p:spPr>
      </p:pic>
      <p:pic>
        <p:nvPicPr>
          <p:cNvPr id="81" name="Picture 80" descr="A blue and orange eye with a black background&#10;&#10;Description automatically generated">
            <a:extLst>
              <a:ext uri="{FF2B5EF4-FFF2-40B4-BE49-F238E27FC236}">
                <a16:creationId xmlns:a16="http://schemas.microsoft.com/office/drawing/2014/main" id="{B36B62A0-F96E-1132-D065-8E40842A18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8033" y="7392743"/>
            <a:ext cx="2477064" cy="1155963"/>
          </a:xfrm>
          <a:prstGeom prst="rect">
            <a:avLst/>
          </a:prstGeom>
        </p:spPr>
      </p:pic>
      <p:pic>
        <p:nvPicPr>
          <p:cNvPr id="86" name="Picture 85" descr="A blue and orange arrow&#10;&#10;Description automatically generated">
            <a:extLst>
              <a:ext uri="{FF2B5EF4-FFF2-40B4-BE49-F238E27FC236}">
                <a16:creationId xmlns:a16="http://schemas.microsoft.com/office/drawing/2014/main" id="{C6511F93-6603-0B26-8F44-8C54072EFAD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855" y="6569818"/>
            <a:ext cx="2350035" cy="2718419"/>
          </a:xfrm>
          <a:prstGeom prst="rect">
            <a:avLst/>
          </a:prstGeom>
        </p:spPr>
      </p:pic>
      <p:pic>
        <p:nvPicPr>
          <p:cNvPr id="87" name="Picture 86" descr="A blue and orange arrow&#10;&#10;Description automatically generated">
            <a:extLst>
              <a:ext uri="{FF2B5EF4-FFF2-40B4-BE49-F238E27FC236}">
                <a16:creationId xmlns:a16="http://schemas.microsoft.com/office/drawing/2014/main" id="{0D66238F-642F-9402-ECA7-F92ABF5F25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52653" y="6569818"/>
            <a:ext cx="2350035" cy="2718419"/>
          </a:xfrm>
          <a:prstGeom prst="rect">
            <a:avLst/>
          </a:prstGeom>
        </p:spPr>
      </p:pic>
    </p:spTree>
    <p:extLst>
      <p:ext uri="{BB962C8B-B14F-4D97-AF65-F5344CB8AC3E}">
        <p14:creationId xmlns:p14="http://schemas.microsoft.com/office/powerpoint/2010/main" val="397290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8286242" y="12755882"/>
            <a:ext cx="779881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18567" y="12755882"/>
            <a:ext cx="5605399"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6" name="Holder 6"/>
          <p:cNvSpPr>
            <a:spLocks noGrp="1"/>
          </p:cNvSpPr>
          <p:nvPr>
            <p:ph type="sldNum" sz="quarter" idx="7"/>
          </p:nvPr>
        </p:nvSpPr>
        <p:spPr>
          <a:xfrm>
            <a:off x="17547339" y="12755882"/>
            <a:ext cx="5605399"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8" name="Group 7">
            <a:extLst>
              <a:ext uri="{FF2B5EF4-FFF2-40B4-BE49-F238E27FC236}">
                <a16:creationId xmlns:a16="http://schemas.microsoft.com/office/drawing/2014/main" id="{0A4AC26E-BBE5-E888-6DEE-427D230FC8F1}"/>
              </a:ext>
            </a:extLst>
          </p:cNvPr>
          <p:cNvGrpSpPr/>
          <p:nvPr userDrawn="1"/>
        </p:nvGrpSpPr>
        <p:grpSpPr>
          <a:xfrm>
            <a:off x="21003703" y="12128362"/>
            <a:ext cx="2279874" cy="648263"/>
            <a:chOff x="17326140" y="10000282"/>
            <a:chExt cx="1880688" cy="534517"/>
          </a:xfrm>
        </p:grpSpPr>
        <p:sp>
          <p:nvSpPr>
            <p:cNvPr id="9" name="object 63">
              <a:extLst>
                <a:ext uri="{FF2B5EF4-FFF2-40B4-BE49-F238E27FC236}">
                  <a16:creationId xmlns:a16="http://schemas.microsoft.com/office/drawing/2014/main" id="{22DEDAC7-14B0-9CA7-991F-E96B80646B25}"/>
                </a:ext>
              </a:extLst>
            </p:cNvPr>
            <p:cNvSpPr/>
            <p:nvPr/>
          </p:nvSpPr>
          <p:spPr>
            <a:xfrm>
              <a:off x="17326140" y="10111441"/>
              <a:ext cx="598805" cy="311150"/>
            </a:xfrm>
            <a:custGeom>
              <a:avLst/>
              <a:gdLst/>
              <a:ahLst/>
              <a:cxnLst/>
              <a:rect l="l" t="t" r="r" b="b"/>
              <a:pathLst>
                <a:path w="598805" h="311150">
                  <a:moveTo>
                    <a:pt x="268109" y="1092"/>
                  </a:moveTo>
                  <a:lnTo>
                    <a:pt x="192709" y="1092"/>
                  </a:lnTo>
                  <a:lnTo>
                    <a:pt x="65125" y="155867"/>
                  </a:lnTo>
                  <a:lnTo>
                    <a:pt x="65125" y="156057"/>
                  </a:lnTo>
                  <a:lnTo>
                    <a:pt x="65125" y="155867"/>
                  </a:lnTo>
                  <a:lnTo>
                    <a:pt x="65024" y="0"/>
                  </a:lnTo>
                  <a:lnTo>
                    <a:pt x="32512" y="0"/>
                  </a:lnTo>
                  <a:lnTo>
                    <a:pt x="19850" y="2552"/>
                  </a:lnTo>
                  <a:lnTo>
                    <a:pt x="9512" y="9512"/>
                  </a:lnTo>
                  <a:lnTo>
                    <a:pt x="2552" y="19850"/>
                  </a:lnTo>
                  <a:lnTo>
                    <a:pt x="0" y="32512"/>
                  </a:lnTo>
                  <a:lnTo>
                    <a:pt x="0" y="310997"/>
                  </a:lnTo>
                  <a:lnTo>
                    <a:pt x="65024" y="310997"/>
                  </a:lnTo>
                  <a:lnTo>
                    <a:pt x="65024" y="156133"/>
                  </a:lnTo>
                  <a:lnTo>
                    <a:pt x="192709" y="311010"/>
                  </a:lnTo>
                  <a:lnTo>
                    <a:pt x="268109" y="311010"/>
                  </a:lnTo>
                  <a:lnTo>
                    <a:pt x="138176" y="156057"/>
                  </a:lnTo>
                  <a:lnTo>
                    <a:pt x="268109" y="1092"/>
                  </a:lnTo>
                  <a:close/>
                </a:path>
                <a:path w="598805" h="311150">
                  <a:moveTo>
                    <a:pt x="598411" y="311010"/>
                  </a:moveTo>
                  <a:lnTo>
                    <a:pt x="570699" y="235140"/>
                  </a:lnTo>
                  <a:lnTo>
                    <a:pt x="553148" y="187083"/>
                  </a:lnTo>
                  <a:lnTo>
                    <a:pt x="503593" y="51371"/>
                  </a:lnTo>
                  <a:lnTo>
                    <a:pt x="490499" y="15519"/>
                  </a:lnTo>
                  <a:lnTo>
                    <a:pt x="490499" y="187083"/>
                  </a:lnTo>
                  <a:lnTo>
                    <a:pt x="400481" y="187083"/>
                  </a:lnTo>
                  <a:lnTo>
                    <a:pt x="445249" y="51371"/>
                  </a:lnTo>
                  <a:lnTo>
                    <a:pt x="490499" y="187083"/>
                  </a:lnTo>
                  <a:lnTo>
                    <a:pt x="490499" y="15519"/>
                  </a:lnTo>
                  <a:lnTo>
                    <a:pt x="484835" y="0"/>
                  </a:lnTo>
                  <a:lnTo>
                    <a:pt x="429818" y="0"/>
                  </a:lnTo>
                  <a:lnTo>
                    <a:pt x="419798" y="1574"/>
                  </a:lnTo>
                  <a:lnTo>
                    <a:pt x="411048" y="5981"/>
                  </a:lnTo>
                  <a:lnTo>
                    <a:pt x="404063" y="12725"/>
                  </a:lnTo>
                  <a:lnTo>
                    <a:pt x="399338" y="21297"/>
                  </a:lnTo>
                  <a:lnTo>
                    <a:pt x="293509" y="311010"/>
                  </a:lnTo>
                  <a:lnTo>
                    <a:pt x="359968" y="311010"/>
                  </a:lnTo>
                  <a:lnTo>
                    <a:pt x="385876" y="235140"/>
                  </a:lnTo>
                  <a:lnTo>
                    <a:pt x="505091" y="235140"/>
                  </a:lnTo>
                  <a:lnTo>
                    <a:pt x="531012" y="311010"/>
                  </a:lnTo>
                  <a:lnTo>
                    <a:pt x="598411" y="311010"/>
                  </a:lnTo>
                  <a:close/>
                </a:path>
              </a:pathLst>
            </a:custGeom>
            <a:solidFill>
              <a:srgbClr val="005F7E"/>
            </a:solidFill>
          </p:spPr>
          <p:txBody>
            <a:bodyPr wrap="square" lIns="0" tIns="0" rIns="0" bIns="0" rtlCol="0"/>
            <a:lstStyle/>
            <a:p>
              <a:endParaRPr/>
            </a:p>
          </p:txBody>
        </p:sp>
        <p:sp>
          <p:nvSpPr>
            <p:cNvPr id="10" name="object 64">
              <a:extLst>
                <a:ext uri="{FF2B5EF4-FFF2-40B4-BE49-F238E27FC236}">
                  <a16:creationId xmlns:a16="http://schemas.microsoft.com/office/drawing/2014/main" id="{73F6C1F1-4A73-8FA0-735F-80005F842D18}"/>
                </a:ext>
              </a:extLst>
            </p:cNvPr>
            <p:cNvSpPr/>
            <p:nvPr/>
          </p:nvSpPr>
          <p:spPr>
            <a:xfrm>
              <a:off x="17969853" y="10111441"/>
              <a:ext cx="593725" cy="311150"/>
            </a:xfrm>
            <a:custGeom>
              <a:avLst/>
              <a:gdLst/>
              <a:ahLst/>
              <a:cxnLst/>
              <a:rect l="l" t="t" r="r" b="b"/>
              <a:pathLst>
                <a:path w="593725" h="311150">
                  <a:moveTo>
                    <a:pt x="273316" y="155511"/>
                  </a:moveTo>
                  <a:lnTo>
                    <a:pt x="270814" y="120205"/>
                  </a:lnTo>
                  <a:lnTo>
                    <a:pt x="263296" y="89230"/>
                  </a:lnTo>
                  <a:lnTo>
                    <a:pt x="250786" y="62598"/>
                  </a:lnTo>
                  <a:lnTo>
                    <a:pt x="242328" y="51841"/>
                  </a:lnTo>
                  <a:lnTo>
                    <a:pt x="233260" y="40284"/>
                  </a:lnTo>
                  <a:lnTo>
                    <a:pt x="211175" y="22656"/>
                  </a:lnTo>
                  <a:lnTo>
                    <a:pt x="205930" y="20142"/>
                  </a:lnTo>
                  <a:lnTo>
                    <a:pt x="205930" y="155511"/>
                  </a:lnTo>
                  <a:lnTo>
                    <a:pt x="204533" y="179235"/>
                  </a:lnTo>
                  <a:lnTo>
                    <a:pt x="193344" y="217754"/>
                  </a:lnTo>
                  <a:lnTo>
                    <a:pt x="155689" y="252526"/>
                  </a:lnTo>
                  <a:lnTo>
                    <a:pt x="116865" y="259181"/>
                  </a:lnTo>
                  <a:lnTo>
                    <a:pt x="65024" y="259181"/>
                  </a:lnTo>
                  <a:lnTo>
                    <a:pt x="65024" y="51841"/>
                  </a:lnTo>
                  <a:lnTo>
                    <a:pt x="116865" y="51841"/>
                  </a:lnTo>
                  <a:lnTo>
                    <a:pt x="155689" y="58496"/>
                  </a:lnTo>
                  <a:lnTo>
                    <a:pt x="193344" y="93268"/>
                  </a:lnTo>
                  <a:lnTo>
                    <a:pt x="204533" y="131787"/>
                  </a:lnTo>
                  <a:lnTo>
                    <a:pt x="205930" y="155511"/>
                  </a:lnTo>
                  <a:lnTo>
                    <a:pt x="205930" y="20142"/>
                  </a:lnTo>
                  <a:lnTo>
                    <a:pt x="184962" y="10071"/>
                  </a:lnTo>
                  <a:lnTo>
                    <a:pt x="154622" y="2527"/>
                  </a:lnTo>
                  <a:lnTo>
                    <a:pt x="120167" y="0"/>
                  </a:lnTo>
                  <a:lnTo>
                    <a:pt x="32512" y="0"/>
                  </a:lnTo>
                  <a:lnTo>
                    <a:pt x="19862" y="2565"/>
                  </a:lnTo>
                  <a:lnTo>
                    <a:pt x="9525" y="9525"/>
                  </a:lnTo>
                  <a:lnTo>
                    <a:pt x="2552" y="19862"/>
                  </a:lnTo>
                  <a:lnTo>
                    <a:pt x="0" y="32512"/>
                  </a:lnTo>
                  <a:lnTo>
                    <a:pt x="0" y="311010"/>
                  </a:lnTo>
                  <a:lnTo>
                    <a:pt x="120167" y="311010"/>
                  </a:lnTo>
                  <a:lnTo>
                    <a:pt x="154622" y="308483"/>
                  </a:lnTo>
                  <a:lnTo>
                    <a:pt x="184962" y="300875"/>
                  </a:lnTo>
                  <a:lnTo>
                    <a:pt x="211175" y="288213"/>
                  </a:lnTo>
                  <a:lnTo>
                    <a:pt x="233260" y="270484"/>
                  </a:lnTo>
                  <a:lnTo>
                    <a:pt x="242112" y="259181"/>
                  </a:lnTo>
                  <a:lnTo>
                    <a:pt x="250786" y="248107"/>
                  </a:lnTo>
                  <a:lnTo>
                    <a:pt x="263296" y="221488"/>
                  </a:lnTo>
                  <a:lnTo>
                    <a:pt x="270814" y="190614"/>
                  </a:lnTo>
                  <a:lnTo>
                    <a:pt x="273316" y="155511"/>
                  </a:lnTo>
                  <a:close/>
                </a:path>
                <a:path w="593725" h="311150">
                  <a:moveTo>
                    <a:pt x="593318" y="311010"/>
                  </a:moveTo>
                  <a:lnTo>
                    <a:pt x="565619" y="235140"/>
                  </a:lnTo>
                  <a:lnTo>
                    <a:pt x="548068" y="187083"/>
                  </a:lnTo>
                  <a:lnTo>
                    <a:pt x="498513" y="51371"/>
                  </a:lnTo>
                  <a:lnTo>
                    <a:pt x="485406" y="15481"/>
                  </a:lnTo>
                  <a:lnTo>
                    <a:pt x="485406" y="187083"/>
                  </a:lnTo>
                  <a:lnTo>
                    <a:pt x="395401" y="187083"/>
                  </a:lnTo>
                  <a:lnTo>
                    <a:pt x="440169" y="51371"/>
                  </a:lnTo>
                  <a:lnTo>
                    <a:pt x="485406" y="187083"/>
                  </a:lnTo>
                  <a:lnTo>
                    <a:pt x="485406" y="15481"/>
                  </a:lnTo>
                  <a:lnTo>
                    <a:pt x="479755" y="0"/>
                  </a:lnTo>
                  <a:lnTo>
                    <a:pt x="424738" y="0"/>
                  </a:lnTo>
                  <a:lnTo>
                    <a:pt x="288429" y="311010"/>
                  </a:lnTo>
                  <a:lnTo>
                    <a:pt x="354876" y="311010"/>
                  </a:lnTo>
                  <a:lnTo>
                    <a:pt x="380796" y="235140"/>
                  </a:lnTo>
                  <a:lnTo>
                    <a:pt x="500024" y="235140"/>
                  </a:lnTo>
                  <a:lnTo>
                    <a:pt x="525932" y="311010"/>
                  </a:lnTo>
                  <a:lnTo>
                    <a:pt x="593318" y="311010"/>
                  </a:lnTo>
                  <a:close/>
                </a:path>
              </a:pathLst>
            </a:custGeom>
            <a:solidFill>
              <a:srgbClr val="005F7E"/>
            </a:solidFill>
          </p:spPr>
          <p:txBody>
            <a:bodyPr wrap="square" lIns="0" tIns="0" rIns="0" bIns="0" rtlCol="0"/>
            <a:lstStyle/>
            <a:p>
              <a:endParaRPr/>
            </a:p>
          </p:txBody>
        </p:sp>
        <p:pic>
          <p:nvPicPr>
            <p:cNvPr id="11" name="object 65">
              <a:extLst>
                <a:ext uri="{FF2B5EF4-FFF2-40B4-BE49-F238E27FC236}">
                  <a16:creationId xmlns:a16="http://schemas.microsoft.com/office/drawing/2014/main" id="{DEA1BE85-841F-9458-CD9D-9DFE05C5AA3A}"/>
                </a:ext>
              </a:extLst>
            </p:cNvPr>
            <p:cNvPicPr/>
            <p:nvPr/>
          </p:nvPicPr>
          <p:blipFill>
            <a:blip r:embed="rId18" cstate="print"/>
            <a:stretch>
              <a:fillRect/>
            </a:stretch>
          </p:blipFill>
          <p:spPr>
            <a:xfrm>
              <a:off x="18907162" y="10000282"/>
              <a:ext cx="299666" cy="534517"/>
            </a:xfrm>
            <a:prstGeom prst="rect">
              <a:avLst/>
            </a:prstGeom>
          </p:spPr>
        </p:pic>
        <p:pic>
          <p:nvPicPr>
            <p:cNvPr id="12" name="object 66">
              <a:extLst>
                <a:ext uri="{FF2B5EF4-FFF2-40B4-BE49-F238E27FC236}">
                  <a16:creationId xmlns:a16="http://schemas.microsoft.com/office/drawing/2014/main" id="{DFC0F4CF-7356-3645-6D29-82A4EA7A6566}"/>
                </a:ext>
              </a:extLst>
            </p:cNvPr>
            <p:cNvPicPr/>
            <p:nvPr/>
          </p:nvPicPr>
          <p:blipFill>
            <a:blip r:embed="rId19" cstate="print"/>
            <a:stretch>
              <a:fillRect/>
            </a:stretch>
          </p:blipFill>
          <p:spPr>
            <a:xfrm>
              <a:off x="18727785" y="10103849"/>
              <a:ext cx="120582" cy="120572"/>
            </a:xfrm>
            <a:prstGeom prst="rect">
              <a:avLst/>
            </a:prstGeom>
          </p:spPr>
        </p:pic>
        <p:pic>
          <p:nvPicPr>
            <p:cNvPr id="13" name="object 67">
              <a:extLst>
                <a:ext uri="{FF2B5EF4-FFF2-40B4-BE49-F238E27FC236}">
                  <a16:creationId xmlns:a16="http://schemas.microsoft.com/office/drawing/2014/main" id="{BD06F20B-C38A-AF2D-AAA4-AE292B437EED}"/>
                </a:ext>
              </a:extLst>
            </p:cNvPr>
            <p:cNvPicPr/>
            <p:nvPr/>
          </p:nvPicPr>
          <p:blipFill>
            <a:blip r:embed="rId20" cstate="print"/>
            <a:stretch>
              <a:fillRect/>
            </a:stretch>
          </p:blipFill>
          <p:spPr>
            <a:xfrm>
              <a:off x="18727785" y="10310973"/>
              <a:ext cx="120582" cy="120572"/>
            </a:xfrm>
            <a:prstGeom prst="rect">
              <a:avLst/>
            </a:prstGeom>
          </p:spPr>
        </p:pic>
      </p:grpSp>
      <p:sp>
        <p:nvSpPr>
          <p:cNvPr id="88" name="Text Placeholder 87">
            <a:extLst>
              <a:ext uri="{FF2B5EF4-FFF2-40B4-BE49-F238E27FC236}">
                <a16:creationId xmlns:a16="http://schemas.microsoft.com/office/drawing/2014/main" id="{10BFD966-35AB-2300-767F-EB0AC11EDEE2}"/>
              </a:ext>
            </a:extLst>
          </p:cNvPr>
          <p:cNvSpPr>
            <a:spLocks noGrp="1"/>
          </p:cNvSpPr>
          <p:nvPr>
            <p:ph type="body" idx="1"/>
          </p:nvPr>
        </p:nvSpPr>
        <p:spPr>
          <a:xfrm>
            <a:off x="1064039" y="2743200"/>
            <a:ext cx="21021675" cy="870267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9" name="Title Placeholder 88">
            <a:extLst>
              <a:ext uri="{FF2B5EF4-FFF2-40B4-BE49-F238E27FC236}">
                <a16:creationId xmlns:a16="http://schemas.microsoft.com/office/drawing/2014/main" id="{1B6AE766-3083-28A7-3F23-4C0BD97B47A0}"/>
              </a:ext>
            </a:extLst>
          </p:cNvPr>
          <p:cNvSpPr>
            <a:spLocks noGrp="1"/>
          </p:cNvSpPr>
          <p:nvPr>
            <p:ph type="title"/>
          </p:nvPr>
        </p:nvSpPr>
        <p:spPr>
          <a:xfrm>
            <a:off x="1065600" y="963105"/>
            <a:ext cx="21021675" cy="1573800"/>
          </a:xfrm>
          <a:prstGeom prst="rect">
            <a:avLst/>
          </a:prstGeom>
        </p:spPr>
        <p:txBody>
          <a:bodyPr vert="horz" lIns="0" tIns="0" rIns="0" bIns="0" rtlCol="0" anchor="t" anchorCtr="0">
            <a:normAutofit/>
          </a:bodyPr>
          <a:lstStyle/>
          <a:p>
            <a:r>
              <a:rPr lang="en-GB"/>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 id="2147483675" r:id="rId10"/>
    <p:sldLayoutId id="2147483676" r:id="rId11"/>
    <p:sldLayoutId id="2147483668" r:id="rId12"/>
    <p:sldLayoutId id="2147483673" r:id="rId13"/>
    <p:sldLayoutId id="2147483672" r:id="rId14"/>
    <p:sldLayoutId id="2147483674" r:id="rId15"/>
    <p:sldLayoutId id="2147483667" r:id="rId16"/>
  </p:sldLayoutIdLst>
  <p:txStyles>
    <p:titleStyle>
      <a:lvl1pPr>
        <a:lnSpc>
          <a:spcPts val="8500"/>
        </a:lnSpc>
        <a:defRPr sz="8000">
          <a:solidFill>
            <a:schemeClr val="tx2"/>
          </a:solidFill>
          <a:latin typeface="+mj-lt"/>
          <a:ea typeface="+mj-ea"/>
          <a:cs typeface="+mj-cs"/>
        </a:defRPr>
      </a:lvl1pPr>
    </p:titleStyle>
    <p:bodyStyle>
      <a:lvl1pPr marL="0">
        <a:lnSpc>
          <a:spcPts val="5000"/>
        </a:lnSpc>
        <a:defRPr sz="4300">
          <a:solidFill>
            <a:schemeClr val="tx2"/>
          </a:solidFill>
          <a:latin typeface="Segoe UI" panose="020B0502040204020203" pitchFamily="34" charset="0"/>
          <a:ea typeface="+mn-ea"/>
          <a:cs typeface="Segoe UI" panose="020B0502040204020203" pitchFamily="34" charset="0"/>
        </a:defRPr>
      </a:lvl1pPr>
      <a:lvl2pPr marL="554264">
        <a:lnSpc>
          <a:spcPts val="5000"/>
        </a:lnSpc>
        <a:defRPr sz="4300">
          <a:solidFill>
            <a:schemeClr val="tx2"/>
          </a:solidFill>
          <a:latin typeface="Segoe UI" panose="020B0502040204020203" pitchFamily="34" charset="0"/>
          <a:ea typeface="+mn-ea"/>
          <a:cs typeface="Segoe UI" panose="020B0502040204020203" pitchFamily="34" charset="0"/>
        </a:defRPr>
      </a:lvl2pPr>
      <a:lvl3pPr marL="1108527">
        <a:lnSpc>
          <a:spcPts val="5000"/>
        </a:lnSpc>
        <a:defRPr sz="4300">
          <a:solidFill>
            <a:schemeClr val="tx2"/>
          </a:solidFill>
          <a:latin typeface="Segoe UI" panose="020B0502040204020203" pitchFamily="34" charset="0"/>
          <a:ea typeface="+mn-ea"/>
          <a:cs typeface="Segoe UI" panose="020B0502040204020203" pitchFamily="34" charset="0"/>
        </a:defRPr>
      </a:lvl3pPr>
      <a:lvl4pPr marL="1662791">
        <a:lnSpc>
          <a:spcPts val="5000"/>
        </a:lnSpc>
        <a:defRPr sz="4300">
          <a:solidFill>
            <a:schemeClr val="tx2"/>
          </a:solidFill>
          <a:latin typeface="Segoe UI" panose="020B0502040204020203" pitchFamily="34" charset="0"/>
          <a:ea typeface="+mn-ea"/>
          <a:cs typeface="Segoe UI" panose="020B0502040204020203" pitchFamily="34" charset="0"/>
        </a:defRPr>
      </a:lvl4pPr>
      <a:lvl5pPr marL="2217054">
        <a:lnSpc>
          <a:spcPts val="5000"/>
        </a:lnSpc>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p:bodyStyle>
    <p:otherStyle>
      <a:lvl1pPr marL="0">
        <a:defRPr>
          <a:latin typeface="+mn-lt"/>
          <a:ea typeface="+mn-ea"/>
          <a:cs typeface="+mn-cs"/>
        </a:defRPr>
      </a:lvl1pPr>
      <a:lvl2pPr marL="554264">
        <a:defRPr>
          <a:latin typeface="+mn-lt"/>
          <a:ea typeface="+mn-ea"/>
          <a:cs typeface="+mn-cs"/>
        </a:defRPr>
      </a:lvl2pPr>
      <a:lvl3pPr marL="1108527">
        <a:defRPr>
          <a:latin typeface="+mn-lt"/>
          <a:ea typeface="+mn-ea"/>
          <a:cs typeface="+mn-cs"/>
        </a:defRPr>
      </a:lvl3pPr>
      <a:lvl4pPr marL="1662791">
        <a:defRPr>
          <a:latin typeface="+mn-lt"/>
          <a:ea typeface="+mn-ea"/>
          <a:cs typeface="+mn-cs"/>
        </a:defRPr>
      </a:lvl4pPr>
      <a:lvl5pPr marL="2217054">
        <a:defRPr>
          <a:latin typeface="+mn-lt"/>
          <a:ea typeface="+mn-ea"/>
          <a:cs typeface="+mn-cs"/>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sv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10.xml"/><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hart" Target="../charts/chart24.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chart" Target="../charts/chart26.xml"/><Relationship Id="rId7" Type="http://schemas.openxmlformats.org/officeDocument/2006/relationships/image" Target="../media/image36.png"/><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image" Target="../media/image35.svg"/><Relationship Id="rId10" Type="http://schemas.openxmlformats.org/officeDocument/2006/relationships/image" Target="../media/image20.jpeg"/><Relationship Id="rId4" Type="http://schemas.openxmlformats.org/officeDocument/2006/relationships/image" Target="../media/image34.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28.xml"/><Relationship Id="rId7" Type="http://schemas.openxmlformats.org/officeDocument/2006/relationships/chart" Target="../charts/chart30.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image" Target="../media/image39.sv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chart" Target="../charts/chart34.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chart" Target="../charts/chart37.xml"/><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3.sv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43.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mailto:Lauren.Newby@gcinsight.co.uk" TargetMode="External"/><Relationship Id="rId2" Type="http://schemas.openxmlformats.org/officeDocument/2006/relationships/hyperlink" Target="mailto:cassie@kadaresearch.co.u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F869-BF60-9630-3B47-4182CEC568AB}"/>
              </a:ext>
            </a:extLst>
          </p:cNvPr>
          <p:cNvSpPr>
            <a:spLocks noGrp="1"/>
          </p:cNvSpPr>
          <p:nvPr>
            <p:ph type="title"/>
          </p:nvPr>
        </p:nvSpPr>
        <p:spPr/>
        <p:txBody>
          <a:bodyPr/>
          <a:lstStyle/>
          <a:p>
            <a:r>
              <a:rPr lang="en-GB"/>
              <a:t>Rotherham Employment and Skills Strategy</a:t>
            </a:r>
          </a:p>
        </p:txBody>
      </p:sp>
      <p:sp>
        <p:nvSpPr>
          <p:cNvPr id="3" name="Text Placeholder 2">
            <a:extLst>
              <a:ext uri="{FF2B5EF4-FFF2-40B4-BE49-F238E27FC236}">
                <a16:creationId xmlns:a16="http://schemas.microsoft.com/office/drawing/2014/main" id="{BD1EB2EC-EC33-29F1-4357-6D1073F15E5F}"/>
              </a:ext>
            </a:extLst>
          </p:cNvPr>
          <p:cNvSpPr>
            <a:spLocks noGrp="1"/>
          </p:cNvSpPr>
          <p:nvPr>
            <p:ph type="body" sz="quarter" idx="10"/>
          </p:nvPr>
        </p:nvSpPr>
        <p:spPr/>
        <p:txBody>
          <a:bodyPr vert="horz" lIns="0" tIns="0" rIns="0" bIns="0" rtlCol="0" anchor="t">
            <a:normAutofit/>
          </a:bodyPr>
          <a:lstStyle/>
          <a:p>
            <a:r>
              <a:rPr lang="en-GB">
                <a:latin typeface="Segoe UI"/>
                <a:cs typeface="Segoe UI"/>
              </a:rPr>
              <a:t>Implications Review and Emerging Strategic Framework</a:t>
            </a:r>
          </a:p>
          <a:p>
            <a:endParaRPr lang="en-GB"/>
          </a:p>
          <a:p>
            <a:r>
              <a:rPr lang="en-GB">
                <a:latin typeface="Segoe UI"/>
                <a:cs typeface="Segoe UI"/>
              </a:rPr>
              <a:t>March 2025</a:t>
            </a:r>
          </a:p>
        </p:txBody>
      </p:sp>
      <p:pic>
        <p:nvPicPr>
          <p:cNvPr id="4" name="Picture 3">
            <a:extLst>
              <a:ext uri="{FF2B5EF4-FFF2-40B4-BE49-F238E27FC236}">
                <a16:creationId xmlns:a16="http://schemas.microsoft.com/office/drawing/2014/main" id="{64853B35-CC2C-8FC9-F74E-66F9E3514410}"/>
              </a:ext>
            </a:extLst>
          </p:cNvPr>
          <p:cNvPicPr>
            <a:picLocks noChangeAspect="1"/>
          </p:cNvPicPr>
          <p:nvPr/>
        </p:nvPicPr>
        <p:blipFill>
          <a:blip r:embed="rId2"/>
          <a:srcRect l="29925" t="55177"/>
          <a:stretch/>
        </p:blipFill>
        <p:spPr>
          <a:xfrm>
            <a:off x="1124727" y="2498516"/>
            <a:ext cx="4012073" cy="1067644"/>
          </a:xfrm>
          <a:prstGeom prst="rect">
            <a:avLst/>
          </a:prstGeom>
        </p:spPr>
      </p:pic>
    </p:spTree>
    <p:extLst>
      <p:ext uri="{BB962C8B-B14F-4D97-AF65-F5344CB8AC3E}">
        <p14:creationId xmlns:p14="http://schemas.microsoft.com/office/powerpoint/2010/main" val="68434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DA2B-AA11-EA44-3C76-388472FF5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C003F-8AD8-51BA-F23D-A9B79E9E2C7E}"/>
              </a:ext>
            </a:extLst>
          </p:cNvPr>
          <p:cNvSpPr>
            <a:spLocks noGrp="1"/>
          </p:cNvSpPr>
          <p:nvPr>
            <p:ph type="title"/>
          </p:nvPr>
        </p:nvSpPr>
        <p:spPr/>
        <p:txBody>
          <a:bodyPr>
            <a:normAutofit/>
          </a:bodyPr>
          <a:lstStyle/>
          <a:p>
            <a:pPr algn="l"/>
            <a:r>
              <a:rPr lang="en-GB" sz="7200">
                <a:ea typeface="+mj-lt"/>
                <a:cs typeface="+mj-lt"/>
              </a:rPr>
              <a:t>Policies, drivers and priorities</a:t>
            </a:r>
            <a:endParaRPr lang="en-GB" sz="7200">
              <a:solidFill>
                <a:srgbClr val="000000"/>
              </a:solidFill>
              <a:ea typeface="+mj-lt"/>
              <a:cs typeface="+mj-lt"/>
            </a:endParaRPr>
          </a:p>
          <a:p>
            <a:endParaRPr lang="en-GB">
              <a:cs typeface="Segoe UI Bold"/>
            </a:endParaRPr>
          </a:p>
        </p:txBody>
      </p:sp>
      <p:sp>
        <p:nvSpPr>
          <p:cNvPr id="3" name="Text Placeholder 2">
            <a:extLst>
              <a:ext uri="{FF2B5EF4-FFF2-40B4-BE49-F238E27FC236}">
                <a16:creationId xmlns:a16="http://schemas.microsoft.com/office/drawing/2014/main" id="{D5D64344-D9DE-0CA9-8267-B4268108C749}"/>
              </a:ext>
            </a:extLst>
          </p:cNvPr>
          <p:cNvSpPr>
            <a:spLocks noGrp="1"/>
          </p:cNvSpPr>
          <p:nvPr>
            <p:ph type="body" sz="quarter" idx="10"/>
          </p:nvPr>
        </p:nvSpPr>
        <p:spPr>
          <a:xfrm>
            <a:off x="1065600" y="3503446"/>
            <a:ext cx="22192004" cy="8941695"/>
          </a:xfrm>
        </p:spPr>
        <p:txBody>
          <a:bodyPr vert="horz" lIns="0" tIns="0" rIns="0" bIns="0" numCol="2" spcCol="540000" rtlCol="0" anchor="t">
            <a:noAutofit/>
          </a:bodyPr>
          <a:lstStyle/>
          <a:p>
            <a:pPr marL="720090" indent="-720090">
              <a:lnSpc>
                <a:spcPts val="5000"/>
              </a:lnSpc>
              <a:spcBef>
                <a:spcPts val="600"/>
              </a:spcBef>
              <a:spcAft>
                <a:spcPts val="1200"/>
              </a:spcAft>
            </a:pPr>
            <a:r>
              <a:rPr lang="en-GB" sz="2800">
                <a:latin typeface="Segoe UI"/>
                <a:cs typeface="Segoe UI"/>
              </a:rPr>
              <a:t>Increasing the number of people in work and reducing the number who are economically inactive is a key priority in local, regional and national strategies: </a:t>
            </a:r>
          </a:p>
          <a:p>
            <a:pPr marL="1440090" lvl="1" indent="-720090">
              <a:lnSpc>
                <a:spcPts val="5000"/>
              </a:lnSpc>
              <a:spcBef>
                <a:spcPts val="600"/>
              </a:spcBef>
              <a:spcAft>
                <a:spcPts val="1200"/>
              </a:spcAft>
            </a:pPr>
            <a:r>
              <a:rPr lang="en-GB" sz="2800" b="1" i="1">
                <a:latin typeface="Segoe UI"/>
                <a:cs typeface="Segoe UI"/>
              </a:rPr>
              <a:t>National</a:t>
            </a:r>
            <a:r>
              <a:rPr lang="en-GB" sz="2800">
                <a:latin typeface="Segoe UI"/>
                <a:cs typeface="Segoe UI"/>
              </a:rPr>
              <a:t>: Get Britain Working White Paper; Pathways to Work Reforming Benefits and Support to Get Britain Working Green Paper; Keep Britain Working review</a:t>
            </a:r>
            <a:endParaRPr lang="en-GB">
              <a:latin typeface="Segoe UI"/>
              <a:cs typeface="Segoe UI"/>
            </a:endParaRPr>
          </a:p>
          <a:p>
            <a:pPr marL="1440090" lvl="1" indent="-720090">
              <a:lnSpc>
                <a:spcPts val="5000"/>
              </a:lnSpc>
              <a:spcBef>
                <a:spcPts val="600"/>
              </a:spcBef>
              <a:spcAft>
                <a:spcPts val="1200"/>
              </a:spcAft>
            </a:pPr>
            <a:r>
              <a:rPr lang="en-GB" sz="2800" b="1" i="1">
                <a:latin typeface="Segoe UI"/>
                <a:cs typeface="Segoe UI"/>
              </a:rPr>
              <a:t>Regional</a:t>
            </a:r>
            <a:r>
              <a:rPr lang="en-GB" sz="2800">
                <a:latin typeface="Segoe UI"/>
                <a:cs typeface="Segoe UI"/>
              </a:rPr>
              <a:t>: South Yorkshire Skills Strategy and Plan for Good Growth; Pathways to Work Commission</a:t>
            </a:r>
          </a:p>
          <a:p>
            <a:pPr marL="1440090" lvl="1" indent="-720090">
              <a:lnSpc>
                <a:spcPts val="5000"/>
              </a:lnSpc>
              <a:spcBef>
                <a:spcPts val="600"/>
              </a:spcBef>
              <a:spcAft>
                <a:spcPts val="1200"/>
              </a:spcAft>
            </a:pPr>
            <a:r>
              <a:rPr lang="en-GB" sz="2800" b="1" i="1">
                <a:latin typeface="Segoe UI"/>
                <a:cs typeface="Segoe UI"/>
              </a:rPr>
              <a:t>Local</a:t>
            </a:r>
            <a:r>
              <a:rPr lang="en-GB" sz="2800">
                <a:latin typeface="Segoe UI"/>
                <a:cs typeface="Segoe UI"/>
              </a:rPr>
              <a:t>: Emerging Council Plan and Place-Based Investment Strategy; Thriving Neighbourhoods Strategy</a:t>
            </a: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r>
              <a:rPr lang="en-GB" sz="2800">
                <a:latin typeface="Segoe UI"/>
                <a:cs typeface="Segoe UI"/>
              </a:rPr>
              <a:t>Current concerns are the increased number of young people who are not in education, employment or training (NEET), and the increase in economic inactivity due to health conditions and disability.</a:t>
            </a:r>
            <a:endParaRPr lang="en-US" sz="2800">
              <a:latin typeface="Segoe UI"/>
              <a:cs typeface="Segoe UI"/>
            </a:endParaRPr>
          </a:p>
          <a:p>
            <a:pPr marL="720090" indent="-720090">
              <a:lnSpc>
                <a:spcPts val="5000"/>
              </a:lnSpc>
              <a:spcAft>
                <a:spcPts val="1200"/>
              </a:spcAft>
            </a:pPr>
            <a:r>
              <a:rPr lang="en-GB" sz="2800">
                <a:latin typeface="Segoe UI"/>
                <a:cs typeface="Segoe UI"/>
              </a:rPr>
              <a:t>Drivers to address these issues include:</a:t>
            </a:r>
            <a:endParaRPr lang="en-US" sz="2800">
              <a:latin typeface="Segoe UI"/>
              <a:cs typeface="Segoe UI"/>
            </a:endParaRPr>
          </a:p>
          <a:p>
            <a:pPr marL="1273810" lvl="1" indent="-720090">
              <a:lnSpc>
                <a:spcPts val="5000"/>
              </a:lnSpc>
              <a:spcAft>
                <a:spcPts val="1200"/>
              </a:spcAft>
              <a:buFont typeface="Courier New,monospace"/>
              <a:buChar char="o"/>
            </a:pPr>
            <a:r>
              <a:rPr lang="en-GB" sz="2800" b="1">
                <a:latin typeface="Segoe UI"/>
                <a:cs typeface="Segoe UI"/>
              </a:rPr>
              <a:t>Social justice</a:t>
            </a:r>
            <a:r>
              <a:rPr lang="en-GB" sz="2800">
                <a:latin typeface="Segoe UI"/>
                <a:cs typeface="Segoe UI"/>
              </a:rPr>
              <a:t> (personal wellbeing, household incomes, impact on next generation); </a:t>
            </a:r>
          </a:p>
          <a:p>
            <a:pPr marL="1273810" lvl="1" indent="-720090">
              <a:lnSpc>
                <a:spcPts val="5000"/>
              </a:lnSpc>
              <a:spcAft>
                <a:spcPts val="1200"/>
              </a:spcAft>
              <a:buFont typeface="Courier New,monospace"/>
              <a:buChar char="o"/>
            </a:pPr>
            <a:r>
              <a:rPr lang="en-GB" sz="2800" b="1">
                <a:latin typeface="Segoe UI"/>
                <a:cs typeface="Segoe UI"/>
              </a:rPr>
              <a:t>Health</a:t>
            </a:r>
            <a:r>
              <a:rPr lang="en-GB" sz="2800">
                <a:latin typeface="Segoe UI"/>
                <a:cs typeface="Segoe UI"/>
              </a:rPr>
              <a:t> (work is a key determinant of health); </a:t>
            </a:r>
          </a:p>
          <a:p>
            <a:pPr marL="1273810" lvl="1" indent="-720090">
              <a:lnSpc>
                <a:spcPts val="5000"/>
              </a:lnSpc>
              <a:spcAft>
                <a:spcPts val="1200"/>
              </a:spcAft>
              <a:buFont typeface="Courier New,monospace"/>
              <a:buChar char="o"/>
            </a:pPr>
            <a:r>
              <a:rPr lang="en-GB" sz="2800" b="1">
                <a:latin typeface="Segoe UI"/>
                <a:cs typeface="Segoe UI"/>
              </a:rPr>
              <a:t>Fiscal</a:t>
            </a:r>
            <a:r>
              <a:rPr lang="en-GB" sz="2800">
                <a:latin typeface="Segoe UI"/>
                <a:cs typeface="Segoe UI"/>
              </a:rPr>
              <a:t> (increasing financial burden on taxpayers from costs of inactivity and poor health); </a:t>
            </a:r>
          </a:p>
          <a:p>
            <a:pPr marL="1273810" lvl="1" indent="-720090">
              <a:lnSpc>
                <a:spcPts val="5000"/>
              </a:lnSpc>
              <a:spcAft>
                <a:spcPts val="1200"/>
              </a:spcAft>
              <a:buFont typeface="Courier New,monospace"/>
              <a:buChar char="o"/>
            </a:pPr>
            <a:r>
              <a:rPr lang="en-GB" sz="2800" b="1">
                <a:latin typeface="Segoe UI"/>
                <a:cs typeface="Segoe UI"/>
              </a:rPr>
              <a:t>Economic</a:t>
            </a:r>
            <a:r>
              <a:rPr lang="en-GB" sz="2800">
                <a:latin typeface="Segoe UI"/>
                <a:cs typeface="Segoe UI"/>
              </a:rPr>
              <a:t> (increase labour supply, remove constraints on productivity, accelerate economic growth)</a:t>
            </a:r>
          </a:p>
          <a:p>
            <a:pPr marL="1273810" lvl="1" indent="-720090">
              <a:lnSpc>
                <a:spcPts val="5000"/>
              </a:lnSpc>
              <a:spcAft>
                <a:spcPts val="1200"/>
              </a:spcAft>
              <a:buFont typeface="Courier New,monospace"/>
              <a:buChar char="o"/>
            </a:pPr>
            <a:endParaRPr lang="en-GB" sz="2800">
              <a:latin typeface="Segoe UI"/>
              <a:cs typeface="Segoe UI"/>
            </a:endParaRPr>
          </a:p>
          <a:p>
            <a:pPr marL="720090" indent="-720090">
              <a:lnSpc>
                <a:spcPts val="5000"/>
              </a:lnSpc>
              <a:spcBef>
                <a:spcPts val="600"/>
              </a:spcBef>
              <a:spcAft>
                <a:spcPts val="1200"/>
              </a:spcAft>
              <a:buFontTx/>
              <a:buChar char="•"/>
            </a:pPr>
            <a:endParaRPr lang="en-GB" sz="2400"/>
          </a:p>
          <a:p>
            <a:pPr marL="720090" indent="-720090">
              <a:lnSpc>
                <a:spcPts val="5000"/>
              </a:lnSpc>
              <a:spcBef>
                <a:spcPts val="600"/>
              </a:spcBef>
              <a:spcAft>
                <a:spcPts val="1200"/>
              </a:spcAft>
            </a:pPr>
            <a:endParaRPr lang="en-GB" sz="2400"/>
          </a:p>
          <a:p>
            <a:pPr marL="719455" indent="-719455"/>
            <a:endParaRPr lang="en-GB"/>
          </a:p>
        </p:txBody>
      </p:sp>
      <p:pic>
        <p:nvPicPr>
          <p:cNvPr id="4" name="Picture 2">
            <a:extLst>
              <a:ext uri="{FF2B5EF4-FFF2-40B4-BE49-F238E27FC236}">
                <a16:creationId xmlns:a16="http://schemas.microsoft.com/office/drawing/2014/main" id="{D2F9D3F9-3B59-CD47-2405-030DCA277D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53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D479-4ACF-F5CC-6BAE-15328CF86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E5AAC-426A-6594-3E14-9D8BBBC96038}"/>
              </a:ext>
            </a:extLst>
          </p:cNvPr>
          <p:cNvSpPr>
            <a:spLocks noGrp="1"/>
          </p:cNvSpPr>
          <p:nvPr>
            <p:ph type="title"/>
          </p:nvPr>
        </p:nvSpPr>
        <p:spPr/>
        <p:txBody>
          <a:bodyPr>
            <a:normAutofit/>
          </a:bodyPr>
          <a:lstStyle/>
          <a:p>
            <a:pPr algn="l"/>
            <a:r>
              <a:rPr lang="en-GB" sz="7200">
                <a:ea typeface="+mj-lt"/>
                <a:cs typeface="+mj-lt"/>
              </a:rPr>
              <a:t>Policies, drivers and priorities (2)</a:t>
            </a:r>
            <a:endParaRPr lang="en-GB" sz="7200">
              <a:solidFill>
                <a:srgbClr val="000000"/>
              </a:solidFill>
              <a:ea typeface="+mj-lt"/>
              <a:cs typeface="+mj-lt"/>
            </a:endParaRPr>
          </a:p>
          <a:p>
            <a:endParaRPr lang="en-GB">
              <a:cs typeface="Segoe UI Bold"/>
            </a:endParaRPr>
          </a:p>
        </p:txBody>
      </p:sp>
      <p:sp>
        <p:nvSpPr>
          <p:cNvPr id="3" name="Text Placeholder 2">
            <a:extLst>
              <a:ext uri="{FF2B5EF4-FFF2-40B4-BE49-F238E27FC236}">
                <a16:creationId xmlns:a16="http://schemas.microsoft.com/office/drawing/2014/main" id="{28C14B1B-5F25-3C97-ADA5-B6C6049C86EC}"/>
              </a:ext>
            </a:extLst>
          </p:cNvPr>
          <p:cNvSpPr>
            <a:spLocks noGrp="1"/>
          </p:cNvSpPr>
          <p:nvPr>
            <p:ph type="body" sz="quarter" idx="10"/>
          </p:nvPr>
        </p:nvSpPr>
        <p:spPr>
          <a:xfrm>
            <a:off x="1056206" y="2522692"/>
            <a:ext cx="22192004" cy="8941695"/>
          </a:xfrm>
        </p:spPr>
        <p:txBody>
          <a:bodyPr vert="horz" lIns="0" tIns="0" rIns="0" bIns="0" numCol="2" spcCol="540000" rtlCol="0" anchor="t">
            <a:noAutofit/>
          </a:bodyPr>
          <a:lstStyle/>
          <a:p>
            <a:pPr marL="720090" indent="-720090" algn="l">
              <a:lnSpc>
                <a:spcPts val="5000"/>
              </a:lnSpc>
              <a:spcBef>
                <a:spcPts val="600"/>
              </a:spcBef>
              <a:spcAft>
                <a:spcPts val="1200"/>
              </a:spcAft>
            </a:pPr>
            <a:r>
              <a:rPr lang="en-GB" sz="2800">
                <a:latin typeface="Segoe UI"/>
                <a:cs typeface="Segoe UI"/>
              </a:rPr>
              <a:t>South Yorkshire has been a </a:t>
            </a:r>
            <a:r>
              <a:rPr lang="en-GB" sz="2800" b="1">
                <a:latin typeface="Segoe UI"/>
                <a:cs typeface="Segoe UI"/>
              </a:rPr>
              <a:t>national leader </a:t>
            </a:r>
            <a:r>
              <a:rPr lang="en-GB" sz="2800">
                <a:latin typeface="Segoe UI"/>
                <a:cs typeface="Segoe UI"/>
              </a:rPr>
              <a:t>in proposing radical change to the existing work, health and skills system to better support those far from the labour market.</a:t>
            </a:r>
            <a:r>
              <a:rPr lang="en-US" sz="2800">
                <a:latin typeface="Segoe UI"/>
                <a:cs typeface="Segoe UI"/>
              </a:rPr>
              <a:t> </a:t>
            </a:r>
          </a:p>
          <a:p>
            <a:pPr marL="720090" indent="-720090" algn="l">
              <a:lnSpc>
                <a:spcPts val="5000"/>
              </a:lnSpc>
              <a:spcBef>
                <a:spcPts val="600"/>
              </a:spcBef>
              <a:spcAft>
                <a:spcPts val="1200"/>
              </a:spcAft>
            </a:pPr>
            <a:r>
              <a:rPr lang="en-US" sz="2800">
                <a:latin typeface="Segoe UI"/>
                <a:cs typeface="Segoe UI"/>
              </a:rPr>
              <a:t>This has influenced national policy and the approaches set out in the GBW White Paper and </a:t>
            </a:r>
            <a:r>
              <a:rPr lang="en-US" sz="2800" b="1">
                <a:latin typeface="Segoe UI"/>
                <a:cs typeface="Segoe UI"/>
              </a:rPr>
              <a:t>Economic Inactivity Trailblazers </a:t>
            </a:r>
            <a:r>
              <a:rPr lang="en-US" sz="2800">
                <a:latin typeface="Segoe UI"/>
                <a:cs typeface="Segoe UI"/>
              </a:rPr>
              <a:t>(including South Yorkshire).</a:t>
            </a:r>
          </a:p>
          <a:p>
            <a:pPr marL="720090" indent="-720090" algn="l">
              <a:lnSpc>
                <a:spcPts val="5000"/>
              </a:lnSpc>
              <a:spcBef>
                <a:spcPts val="600"/>
              </a:spcBef>
              <a:spcAft>
                <a:spcPts val="1200"/>
              </a:spcAft>
            </a:pPr>
            <a:r>
              <a:rPr lang="en-US" sz="2800">
                <a:latin typeface="Segoe UI"/>
                <a:cs typeface="Segoe UI"/>
              </a:rPr>
              <a:t>Eight places have been identified as </a:t>
            </a:r>
            <a:r>
              <a:rPr lang="en-US" sz="2800" b="1">
                <a:latin typeface="Segoe UI"/>
                <a:cs typeface="Segoe UI"/>
              </a:rPr>
              <a:t>Youth Guarantee Trailblazers </a:t>
            </a:r>
            <a:r>
              <a:rPr lang="en-US" sz="2800">
                <a:latin typeface="Segoe UI"/>
                <a:cs typeface="Segoe UI"/>
              </a:rPr>
              <a:t>(not including SY), piloting new approaches to enable NEET 18-21 year olds to </a:t>
            </a:r>
            <a:r>
              <a:rPr lang="en-GB" sz="2800">
                <a:latin typeface="Segoe UI"/>
                <a:cs typeface="Segoe UI"/>
              </a:rPr>
              <a:t>access apprenticeships, training and employment support.</a:t>
            </a:r>
          </a:p>
          <a:p>
            <a:pPr marL="720090" indent="-720090" algn="l">
              <a:lnSpc>
                <a:spcPts val="5000"/>
              </a:lnSpc>
              <a:spcBef>
                <a:spcPts val="600"/>
              </a:spcBef>
              <a:spcAft>
                <a:spcPts val="1200"/>
              </a:spcAft>
            </a:pPr>
            <a:r>
              <a:rPr lang="en-GB" sz="2800">
                <a:latin typeface="Segoe UI"/>
                <a:cs typeface="Segoe UI"/>
              </a:rPr>
              <a:t>The learning from these Trailblazers will inform the national roll-out of a Youth Guarantee from 2026.</a:t>
            </a:r>
          </a:p>
          <a:p>
            <a:pPr marL="720090" indent="-720090" algn="l">
              <a:lnSpc>
                <a:spcPts val="5000"/>
              </a:lnSpc>
              <a:spcBef>
                <a:spcPts val="600"/>
              </a:spcBef>
              <a:spcAft>
                <a:spcPts val="1200"/>
              </a:spcAft>
            </a:pPr>
            <a:endParaRPr lang="en-GB" sz="2800">
              <a:latin typeface="Segoe UI"/>
              <a:cs typeface="Segoe UI"/>
            </a:endParaRPr>
          </a:p>
          <a:p>
            <a:pPr marL="720090" indent="-720090" algn="l">
              <a:lnSpc>
                <a:spcPts val="5000"/>
              </a:lnSpc>
              <a:spcBef>
                <a:spcPts val="600"/>
              </a:spcBef>
              <a:spcAft>
                <a:spcPts val="1200"/>
              </a:spcAft>
            </a:pPr>
            <a:endParaRPr lang="en-GB" sz="2800">
              <a:latin typeface="Segoe UI"/>
              <a:cs typeface="Segoe UI"/>
            </a:endParaRPr>
          </a:p>
          <a:p>
            <a:pPr marL="720090" indent="-720090" algn="l">
              <a:lnSpc>
                <a:spcPts val="5000"/>
              </a:lnSpc>
              <a:spcBef>
                <a:spcPts val="600"/>
              </a:spcBef>
              <a:spcAft>
                <a:spcPts val="1200"/>
              </a:spcAft>
            </a:pPr>
            <a:endParaRPr lang="en-GB" sz="2800">
              <a:latin typeface="Segoe UI"/>
              <a:cs typeface="Segoe UI"/>
            </a:endParaRPr>
          </a:p>
          <a:p>
            <a:pPr marL="0" indent="0" algn="l">
              <a:lnSpc>
                <a:spcPts val="5000"/>
              </a:lnSpc>
              <a:spcBef>
                <a:spcPts val="600"/>
              </a:spcBef>
              <a:spcAft>
                <a:spcPts val="1200"/>
              </a:spcAft>
              <a:buNone/>
            </a:pPr>
            <a:endParaRPr lang="en-US" sz="2800">
              <a:latin typeface="Segoe UI"/>
              <a:cs typeface="Segoe UI"/>
            </a:endParaRPr>
          </a:p>
          <a:p>
            <a:pPr marL="720090" indent="-720090" algn="l">
              <a:lnSpc>
                <a:spcPts val="5000"/>
              </a:lnSpc>
              <a:spcBef>
                <a:spcPts val="600"/>
              </a:spcBef>
              <a:spcAft>
                <a:spcPts val="1200"/>
              </a:spcAft>
            </a:pPr>
            <a:r>
              <a:rPr lang="en-US" sz="2800">
                <a:latin typeface="Segoe UI"/>
                <a:cs typeface="Segoe UI"/>
              </a:rPr>
              <a:t>SY priorities include </a:t>
            </a:r>
            <a:r>
              <a:rPr lang="en-US" sz="2800" b="1">
                <a:latin typeface="Segoe UI"/>
                <a:cs typeface="Segoe UI"/>
              </a:rPr>
              <a:t>reducing inactivity </a:t>
            </a:r>
            <a:r>
              <a:rPr lang="en-US" sz="2800">
                <a:latin typeface="Segoe UI"/>
                <a:cs typeface="Segoe UI"/>
              </a:rPr>
              <a:t>and </a:t>
            </a:r>
            <a:r>
              <a:rPr lang="en-US" sz="2800" b="1">
                <a:latin typeface="Segoe UI"/>
                <a:cs typeface="Segoe UI"/>
              </a:rPr>
              <a:t>strengthening the employment support offer.  </a:t>
            </a:r>
            <a:r>
              <a:rPr lang="en-US" sz="2800">
                <a:latin typeface="Segoe UI"/>
                <a:cs typeface="Segoe UI"/>
              </a:rPr>
              <a:t>To tackle the increasing number of </a:t>
            </a:r>
            <a:r>
              <a:rPr lang="en-US" sz="2800" b="1">
                <a:latin typeface="Segoe UI"/>
                <a:cs typeface="Segoe UI"/>
              </a:rPr>
              <a:t>NEET young people, </a:t>
            </a:r>
            <a:r>
              <a:rPr lang="en-US" sz="2800">
                <a:latin typeface="Segoe UI"/>
                <a:cs typeface="Segoe UI"/>
              </a:rPr>
              <a:t>the SY Strategy focuses on </a:t>
            </a:r>
            <a:r>
              <a:rPr lang="en-US" sz="2800" b="1">
                <a:latin typeface="Segoe UI"/>
                <a:cs typeface="Segoe UI"/>
              </a:rPr>
              <a:t>progression </a:t>
            </a:r>
            <a:r>
              <a:rPr lang="en-US" sz="2800">
                <a:latin typeface="Segoe UI"/>
                <a:cs typeface="Segoe UI"/>
              </a:rPr>
              <a:t>and increased support at </a:t>
            </a:r>
            <a:r>
              <a:rPr lang="en-US" sz="2800" b="1">
                <a:latin typeface="Segoe UI"/>
                <a:cs typeface="Segoe UI"/>
              </a:rPr>
              <a:t>transition points.</a:t>
            </a:r>
          </a:p>
          <a:p>
            <a:pPr algn="l">
              <a:lnSpc>
                <a:spcPts val="5000"/>
              </a:lnSpc>
              <a:spcBef>
                <a:spcPts val="600"/>
              </a:spcBef>
              <a:spcAft>
                <a:spcPts val="1200"/>
              </a:spcAft>
            </a:pPr>
            <a:r>
              <a:rPr lang="en-GB" sz="2800">
                <a:latin typeface="Segoe UI"/>
                <a:cs typeface="Segoe UI"/>
              </a:rPr>
              <a:t>In Rotherham, the focus is on </a:t>
            </a:r>
            <a:r>
              <a:rPr lang="en-GB" sz="2800" b="1">
                <a:latin typeface="Segoe UI"/>
                <a:cs typeface="Segoe UI"/>
              </a:rPr>
              <a:t>inclusive economy</a:t>
            </a:r>
            <a:r>
              <a:rPr lang="en-GB" sz="2800">
                <a:latin typeface="Segoe UI"/>
                <a:cs typeface="Segoe UI"/>
              </a:rPr>
              <a:t> and prioritising </a:t>
            </a:r>
            <a:r>
              <a:rPr lang="en-GB" sz="2800" b="1">
                <a:latin typeface="Segoe UI"/>
                <a:cs typeface="Segoe UI"/>
              </a:rPr>
              <a:t>those most in need of support. </a:t>
            </a:r>
            <a:r>
              <a:rPr lang="en-GB" sz="2800">
                <a:latin typeface="Segoe UI"/>
                <a:cs typeface="Segoe UI"/>
              </a:rPr>
              <a:t>Rotherham’s Children and Young People’s Partnership Board</a:t>
            </a:r>
            <a:r>
              <a:rPr lang="en-US" sz="2800">
                <a:latin typeface="Segoe UI"/>
                <a:cs typeface="Segoe UI"/>
              </a:rPr>
              <a:t> has identified </a:t>
            </a:r>
            <a:r>
              <a:rPr lang="en-US" sz="2800" b="1">
                <a:latin typeface="Segoe UI"/>
                <a:cs typeface="Segoe UI"/>
              </a:rPr>
              <a:t>young people’s health and wellbeing </a:t>
            </a:r>
            <a:r>
              <a:rPr lang="en-US" sz="2800">
                <a:latin typeface="Segoe UI"/>
                <a:cs typeface="Segoe UI"/>
              </a:rPr>
              <a:t>as its top priority.</a:t>
            </a:r>
            <a:endParaRPr lang="en-GB" sz="2800">
              <a:latin typeface="Segoe UI"/>
              <a:cs typeface="Segoe UI"/>
            </a:endParaRPr>
          </a:p>
          <a:p>
            <a:pPr marL="720090" indent="-720090" algn="l">
              <a:lnSpc>
                <a:spcPts val="5000"/>
              </a:lnSpc>
              <a:spcBef>
                <a:spcPts val="600"/>
              </a:spcBef>
              <a:spcAft>
                <a:spcPts val="1200"/>
              </a:spcAft>
            </a:pPr>
            <a:r>
              <a:rPr lang="en-US" sz="2800">
                <a:latin typeface="Segoe UI"/>
                <a:cs typeface="Segoe UI"/>
              </a:rPr>
              <a:t>Rotherham’s emerging Place-Based Investment Strategy aims inspire and upskill young people, and work to tackle increased economic inactivity due to sickness. </a:t>
            </a:r>
            <a:r>
              <a:rPr lang="en-GB" sz="2800">
                <a:latin typeface="Segoe UI"/>
                <a:cs typeface="Segoe UI"/>
              </a:rPr>
              <a:t>Increased investment in the </a:t>
            </a:r>
            <a:r>
              <a:rPr lang="en-GB" sz="2800" b="1">
                <a:latin typeface="Segoe UI"/>
                <a:cs typeface="Segoe UI"/>
              </a:rPr>
              <a:t>Employment Solutions </a:t>
            </a:r>
            <a:r>
              <a:rPr lang="en-GB" sz="2800">
                <a:latin typeface="Segoe UI"/>
                <a:cs typeface="Segoe UI"/>
              </a:rPr>
              <a:t>team and service</a:t>
            </a:r>
            <a:r>
              <a:rPr lang="en-US" sz="2800">
                <a:latin typeface="Segoe UI"/>
                <a:cs typeface="Segoe UI"/>
              </a:rPr>
              <a:t> demonstrates RMBC commitment to supporting those far from the </a:t>
            </a:r>
            <a:r>
              <a:rPr lang="en-US" sz="2800" err="1">
                <a:latin typeface="Segoe UI"/>
                <a:cs typeface="Segoe UI"/>
              </a:rPr>
              <a:t>labour</a:t>
            </a:r>
            <a:r>
              <a:rPr lang="en-US" sz="2800">
                <a:latin typeface="Segoe UI"/>
                <a:cs typeface="Segoe UI"/>
              </a:rPr>
              <a:t> market.</a:t>
            </a:r>
          </a:p>
          <a:p>
            <a:pPr marL="720090" indent="-720090">
              <a:lnSpc>
                <a:spcPct val="0"/>
              </a:lnSpc>
              <a:spcBef>
                <a:spcPts val="600"/>
              </a:spcBef>
              <a:spcAft>
                <a:spcPts val="1200"/>
              </a:spcAft>
              <a:buFont typeface="Courier New,monospace"/>
              <a:buChar char="•"/>
            </a:pPr>
            <a:endParaRPr lang="en-GB" sz="2800">
              <a:latin typeface="Segoe UI"/>
              <a:cs typeface="Segoe UI"/>
            </a:endParaRPr>
          </a:p>
          <a:p>
            <a:pPr marL="0" indent="0" algn="l">
              <a:lnSpc>
                <a:spcPts val="5000"/>
              </a:lnSpc>
              <a:spcBef>
                <a:spcPts val="600"/>
              </a:spcBef>
              <a:spcAft>
                <a:spcPts val="1200"/>
              </a:spcAft>
              <a:buNone/>
            </a:pPr>
            <a:endParaRPr lang="en-GB" sz="2800">
              <a:latin typeface="Segoe UI"/>
              <a:cs typeface="Segoe UI"/>
            </a:endParaRPr>
          </a:p>
          <a:p>
            <a:pPr marL="0" indent="0" algn="l">
              <a:lnSpc>
                <a:spcPts val="5000"/>
              </a:lnSpc>
              <a:spcBef>
                <a:spcPts val="600"/>
              </a:spcBef>
              <a:spcAft>
                <a:spcPts val="1200"/>
              </a:spcAft>
              <a:buNone/>
            </a:pPr>
            <a:endParaRPr lang="en-GB" sz="2400"/>
          </a:p>
          <a:p>
            <a:pPr marL="719455" indent="-719455"/>
            <a:endParaRPr lang="en-GB"/>
          </a:p>
        </p:txBody>
      </p:sp>
      <p:pic>
        <p:nvPicPr>
          <p:cNvPr id="4" name="Picture 2">
            <a:extLst>
              <a:ext uri="{FF2B5EF4-FFF2-40B4-BE49-F238E27FC236}">
                <a16:creationId xmlns:a16="http://schemas.microsoft.com/office/drawing/2014/main" id="{B4F5F77D-825B-28A0-E609-92CA0F5C800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2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E4966-2130-FB10-C217-ADD73391C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53FAF-85CF-5791-16D0-16FFBCF246A8}"/>
              </a:ext>
            </a:extLst>
          </p:cNvPr>
          <p:cNvSpPr>
            <a:spLocks noGrp="1"/>
          </p:cNvSpPr>
          <p:nvPr>
            <p:ph type="title"/>
          </p:nvPr>
        </p:nvSpPr>
        <p:spPr/>
        <p:txBody>
          <a:bodyPr>
            <a:normAutofit/>
          </a:bodyPr>
          <a:lstStyle/>
          <a:p>
            <a:pPr algn="l"/>
            <a:r>
              <a:rPr lang="en-GB" sz="7200">
                <a:ea typeface="+mj-lt"/>
                <a:cs typeface="+mj-lt"/>
              </a:rPr>
              <a:t>Policies, drivers and priorities (3)</a:t>
            </a:r>
            <a:endParaRPr lang="en-GB" sz="7200">
              <a:solidFill>
                <a:srgbClr val="000000"/>
              </a:solidFill>
              <a:ea typeface="+mj-lt"/>
              <a:cs typeface="+mj-lt"/>
            </a:endParaRPr>
          </a:p>
          <a:p>
            <a:endParaRPr lang="en-GB">
              <a:cs typeface="Segoe UI Bold"/>
            </a:endParaRPr>
          </a:p>
        </p:txBody>
      </p:sp>
      <p:sp>
        <p:nvSpPr>
          <p:cNvPr id="3" name="Text Placeholder 2">
            <a:extLst>
              <a:ext uri="{FF2B5EF4-FFF2-40B4-BE49-F238E27FC236}">
                <a16:creationId xmlns:a16="http://schemas.microsoft.com/office/drawing/2014/main" id="{57419BD1-33F2-8978-1185-F7328B52DEC8}"/>
              </a:ext>
            </a:extLst>
          </p:cNvPr>
          <p:cNvSpPr>
            <a:spLocks noGrp="1"/>
          </p:cNvSpPr>
          <p:nvPr>
            <p:ph type="body" sz="quarter" idx="10"/>
          </p:nvPr>
        </p:nvSpPr>
        <p:spPr>
          <a:xfrm>
            <a:off x="1056206" y="2522692"/>
            <a:ext cx="22192004" cy="8941695"/>
          </a:xfrm>
        </p:spPr>
        <p:txBody>
          <a:bodyPr vert="horz" lIns="0" tIns="0" rIns="0" bIns="0" numCol="2" spcCol="540000" rtlCol="0" anchor="t">
            <a:noAutofit/>
          </a:bodyPr>
          <a:lstStyle/>
          <a:p>
            <a:pPr marL="720090" indent="-720090">
              <a:lnSpc>
                <a:spcPct val="0"/>
              </a:lnSpc>
              <a:spcBef>
                <a:spcPts val="600"/>
              </a:spcBef>
              <a:spcAft>
                <a:spcPts val="1200"/>
              </a:spcAft>
              <a:buFont typeface="Courier New,monospace"/>
              <a:buChar char="•"/>
            </a:pPr>
            <a:endParaRPr lang="en-GB" sz="2800">
              <a:latin typeface="Segoe UI"/>
              <a:cs typeface="Segoe UI"/>
            </a:endParaRPr>
          </a:p>
          <a:p>
            <a:pPr algn="l">
              <a:spcBef>
                <a:spcPts val="600"/>
              </a:spcBef>
              <a:spcAft>
                <a:spcPts val="1200"/>
              </a:spcAft>
            </a:pPr>
            <a:r>
              <a:rPr lang="en-GB" sz="2800">
                <a:latin typeface="Segoe UI"/>
                <a:cs typeface="Segoe UI"/>
              </a:rPr>
              <a:t>National research e.g. Commission for Healthier Working Lives is also focusing attention on the importance of </a:t>
            </a:r>
            <a:r>
              <a:rPr lang="en-GB" sz="2800" b="1">
                <a:latin typeface="Segoe UI"/>
                <a:cs typeface="Segoe UI"/>
              </a:rPr>
              <a:t>stemming flows into inactivity</a:t>
            </a:r>
            <a:r>
              <a:rPr lang="en-GB" sz="2800">
                <a:latin typeface="Segoe UI"/>
                <a:cs typeface="Segoe UI"/>
              </a:rPr>
              <a:t> by providing </a:t>
            </a:r>
            <a:r>
              <a:rPr lang="en-GB" sz="2800" b="1">
                <a:latin typeface="Segoe UI"/>
                <a:cs typeface="Segoe UI"/>
              </a:rPr>
              <a:t>early support for people in work </a:t>
            </a:r>
            <a:r>
              <a:rPr lang="en-GB" sz="2800">
                <a:latin typeface="Segoe UI"/>
                <a:cs typeface="Segoe UI"/>
              </a:rPr>
              <a:t>with health conditions</a:t>
            </a:r>
            <a:r>
              <a:rPr lang="en-US" sz="2800">
                <a:latin typeface="Segoe UI"/>
                <a:cs typeface="Segoe UI"/>
              </a:rPr>
              <a:t> which put them at risk of leaving.</a:t>
            </a:r>
            <a:endParaRPr lang="en-GB" sz="1800" b="0" i="0" u="none" strike="noStrike" baseline="0">
              <a:solidFill>
                <a:srgbClr val="000000"/>
              </a:solidFill>
              <a:latin typeface="Arial" panose="020B0604020202020204" pitchFamily="34" charset="0"/>
            </a:endParaRPr>
          </a:p>
          <a:p>
            <a:pPr>
              <a:spcBef>
                <a:spcPts val="600"/>
              </a:spcBef>
              <a:spcAft>
                <a:spcPts val="1200"/>
              </a:spcAft>
            </a:pPr>
            <a:r>
              <a:rPr lang="en-GB" sz="2800">
                <a:latin typeface="Segoe UI"/>
                <a:cs typeface="Segoe UI"/>
              </a:rPr>
              <a:t>Their research found that </a:t>
            </a:r>
            <a:r>
              <a:rPr lang="en-GB" sz="2800" b="1">
                <a:latin typeface="Segoe UI"/>
                <a:cs typeface="Segoe UI"/>
              </a:rPr>
              <a:t>1 in 9 workers with a work-limiting condition leaves the workforce each year</a:t>
            </a:r>
            <a:r>
              <a:rPr lang="en-GB" sz="2800">
                <a:latin typeface="Segoe UI"/>
                <a:cs typeface="Segoe UI"/>
              </a:rPr>
              <a:t>, compared with only 1 in 30 workers without any long-term health conditions (10.6% vs 3.3%).</a:t>
            </a:r>
            <a:endParaRPr lang="en-GB" sz="1800" b="0" i="0" u="none" strike="noStrike" baseline="0">
              <a:solidFill>
                <a:srgbClr val="000000"/>
              </a:solidFill>
              <a:latin typeface="Arial" panose="020B0604020202020204" pitchFamily="34" charset="0"/>
            </a:endParaRPr>
          </a:p>
          <a:p>
            <a:pPr>
              <a:spcBef>
                <a:spcPts val="600"/>
              </a:spcBef>
              <a:spcAft>
                <a:spcPts val="1200"/>
              </a:spcAft>
            </a:pPr>
            <a:r>
              <a:rPr lang="en-GB" sz="2800">
                <a:latin typeface="Segoe UI"/>
                <a:cs typeface="Segoe UI"/>
              </a:rPr>
              <a:t>Once out of the workforce, </a:t>
            </a:r>
            <a:r>
              <a:rPr lang="en-GB" sz="2800" b="1">
                <a:latin typeface="Segoe UI"/>
                <a:cs typeface="Segoe UI"/>
              </a:rPr>
              <a:t>people with work-limiting conditions are nearly three times less likely to return to employment </a:t>
            </a:r>
            <a:r>
              <a:rPr lang="en-GB" sz="2800">
                <a:latin typeface="Segoe UI"/>
                <a:cs typeface="Segoe UI"/>
              </a:rPr>
              <a:t>than those without long-term health conditions.</a:t>
            </a:r>
          </a:p>
          <a:p>
            <a:r>
              <a:rPr lang="en-GB" sz="2800">
                <a:latin typeface="Segoe UI"/>
                <a:cs typeface="Segoe UI"/>
              </a:rPr>
              <a:t>The longer someone with a work-limiting condition is inactive, the less likely they are to re-enter work.</a:t>
            </a:r>
          </a:p>
          <a:p>
            <a:pPr marL="0" indent="0">
              <a:buNone/>
            </a:pPr>
            <a:endParaRPr lang="en-GB" sz="2800">
              <a:latin typeface="Segoe UI"/>
              <a:cs typeface="Segoe UI"/>
            </a:endParaRPr>
          </a:p>
          <a:p>
            <a:pPr marL="720090" indent="-720090" algn="l">
              <a:lnSpc>
                <a:spcPts val="5000"/>
              </a:lnSpc>
              <a:spcBef>
                <a:spcPts val="600"/>
              </a:spcBef>
              <a:spcAft>
                <a:spcPts val="1200"/>
              </a:spcAft>
            </a:pPr>
            <a:r>
              <a:rPr lang="en-GB" sz="2800">
                <a:latin typeface="Segoe UI"/>
                <a:cs typeface="Segoe UI"/>
              </a:rPr>
              <a:t>There are </a:t>
            </a:r>
            <a:r>
              <a:rPr lang="en-GB" sz="2800" b="1">
                <a:latin typeface="Segoe UI"/>
                <a:cs typeface="Segoe UI"/>
              </a:rPr>
              <a:t>increasing expectations on employers </a:t>
            </a:r>
            <a:r>
              <a:rPr lang="en-GB" sz="2800">
                <a:latin typeface="Segoe UI"/>
                <a:cs typeface="Segoe UI"/>
              </a:rPr>
              <a:t>with regard to supporting the health and wellbeing of current employees and creating accessible and inclusive workplaces</a:t>
            </a:r>
            <a:r>
              <a:rPr lang="en-US" sz="2800">
                <a:latin typeface="Segoe UI"/>
                <a:cs typeface="Segoe UI"/>
              </a:rPr>
              <a:t> which can provide </a:t>
            </a:r>
            <a:r>
              <a:rPr lang="en-GB" sz="2800">
                <a:latin typeface="Segoe UI"/>
                <a:cs typeface="Segoe UI"/>
              </a:rPr>
              <a:t>opportunities for those who have been out of the labour market.  The </a:t>
            </a:r>
            <a:r>
              <a:rPr lang="en-GB" sz="2800" b="1">
                <a:latin typeface="Segoe UI"/>
                <a:cs typeface="Segoe UI"/>
              </a:rPr>
              <a:t>Keep Britain Working review </a:t>
            </a:r>
            <a:r>
              <a:rPr lang="en-GB" sz="2800">
                <a:latin typeface="Segoe UI"/>
                <a:cs typeface="Segoe UI"/>
              </a:rPr>
              <a:t>will make recommendations to Government (autumn 2025) on what more employers can do to tackle economic inactivity due to ill-health and disability.</a:t>
            </a:r>
          </a:p>
          <a:p>
            <a:pPr marL="720090" indent="-720090" algn="l">
              <a:lnSpc>
                <a:spcPts val="5000"/>
              </a:lnSpc>
              <a:spcBef>
                <a:spcPts val="600"/>
              </a:spcBef>
              <a:spcAft>
                <a:spcPts val="1200"/>
              </a:spcAft>
            </a:pPr>
            <a:r>
              <a:rPr lang="en-GB" sz="2800">
                <a:latin typeface="Segoe UI"/>
                <a:cs typeface="Segoe UI"/>
              </a:rPr>
              <a:t>Proposed </a:t>
            </a:r>
            <a:r>
              <a:rPr lang="en-GB" sz="2800" b="1">
                <a:latin typeface="Segoe UI"/>
                <a:cs typeface="Segoe UI"/>
              </a:rPr>
              <a:t>changes to health-related benefits </a:t>
            </a:r>
            <a:r>
              <a:rPr lang="en-GB" sz="2800">
                <a:latin typeface="Segoe UI"/>
                <a:cs typeface="Segoe UI"/>
              </a:rPr>
              <a:t>announced in the Pathways to Work Green Paper are likely to have </a:t>
            </a:r>
            <a:r>
              <a:rPr lang="en-GB" sz="2800" b="1">
                <a:latin typeface="Segoe UI"/>
                <a:cs typeface="Segoe UI"/>
              </a:rPr>
              <a:t>significant implications for Rotherham residents with health conditions </a:t>
            </a:r>
            <a:r>
              <a:rPr lang="en-GB" sz="2800">
                <a:latin typeface="Segoe UI"/>
                <a:cs typeface="Segoe UI"/>
              </a:rPr>
              <a:t>which prevent them from working.</a:t>
            </a:r>
          </a:p>
          <a:p>
            <a:pPr marL="0" indent="0" algn="l">
              <a:lnSpc>
                <a:spcPts val="5000"/>
              </a:lnSpc>
              <a:spcBef>
                <a:spcPts val="600"/>
              </a:spcBef>
              <a:spcAft>
                <a:spcPts val="1200"/>
              </a:spcAft>
              <a:buNone/>
            </a:pPr>
            <a:endParaRPr lang="en-GB" sz="2800">
              <a:latin typeface="Segoe UI"/>
              <a:cs typeface="Segoe UI"/>
            </a:endParaRPr>
          </a:p>
          <a:p>
            <a:pPr marL="0" indent="0" algn="l">
              <a:lnSpc>
                <a:spcPts val="5000"/>
              </a:lnSpc>
              <a:spcBef>
                <a:spcPts val="600"/>
              </a:spcBef>
              <a:spcAft>
                <a:spcPts val="1200"/>
              </a:spcAft>
              <a:buNone/>
            </a:pPr>
            <a:endParaRPr lang="en-GB" sz="2400"/>
          </a:p>
          <a:p>
            <a:pPr marL="719455" indent="-719455"/>
            <a:endParaRPr lang="en-GB"/>
          </a:p>
        </p:txBody>
      </p:sp>
      <p:pic>
        <p:nvPicPr>
          <p:cNvPr id="4" name="Picture 2">
            <a:extLst>
              <a:ext uri="{FF2B5EF4-FFF2-40B4-BE49-F238E27FC236}">
                <a16:creationId xmlns:a16="http://schemas.microsoft.com/office/drawing/2014/main" id="{0BAF259C-F745-C0B4-0A4F-F073E20EDE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16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9DB7-C7BE-1E1A-6547-90F136AD24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E61A4A-92BB-5867-A4F7-250E3A9E47C0}"/>
              </a:ext>
            </a:extLst>
          </p:cNvPr>
          <p:cNvSpPr>
            <a:spLocks noGrp="1"/>
          </p:cNvSpPr>
          <p:nvPr>
            <p:ph type="body" sz="quarter" idx="10"/>
          </p:nvPr>
        </p:nvSpPr>
        <p:spPr>
          <a:xfrm>
            <a:off x="10966450" y="2864800"/>
            <a:ext cx="12345600" cy="9386012"/>
          </a:xfrm>
        </p:spPr>
        <p:txBody>
          <a:bodyPr vert="horz" lIns="0" tIns="0" rIns="0" bIns="0" rtlCol="0" anchor="t">
            <a:normAutofit fontScale="55000" lnSpcReduction="20000"/>
          </a:bodyPr>
          <a:lstStyle/>
          <a:p>
            <a:pPr marL="720090" indent="-720090">
              <a:lnSpc>
                <a:spcPct val="120000"/>
              </a:lnSpc>
              <a:spcAft>
                <a:spcPts val="1200"/>
              </a:spcAft>
              <a:buBlip>
                <a:blip r:embed="rId2"/>
              </a:buBlip>
            </a:pPr>
            <a:r>
              <a:rPr lang="en-GB" sz="5100">
                <a:latin typeface="Segoe UI"/>
                <a:cs typeface="Segoe UI"/>
              </a:rPr>
              <a:t>As of October 2024, Rotherham’s </a:t>
            </a:r>
            <a:r>
              <a:rPr lang="en-GB" sz="5100" b="1">
                <a:latin typeface="Segoe UI"/>
                <a:cs typeface="Segoe UI"/>
              </a:rPr>
              <a:t>unemployment rate </a:t>
            </a:r>
            <a:r>
              <a:rPr lang="en-GB" sz="5100">
                <a:latin typeface="Segoe UI"/>
                <a:cs typeface="Segoe UI"/>
              </a:rPr>
              <a:t>(4.2%) </a:t>
            </a:r>
            <a:r>
              <a:rPr lang="en-GB" sz="5100" b="1">
                <a:latin typeface="Segoe UI"/>
                <a:cs typeface="Segoe UI"/>
              </a:rPr>
              <a:t>was higher than comparator areas</a:t>
            </a:r>
            <a:r>
              <a:rPr lang="en-GB" sz="5100">
                <a:latin typeface="Segoe UI"/>
                <a:cs typeface="Segoe UI"/>
              </a:rPr>
              <a:t>. </a:t>
            </a:r>
            <a:endParaRPr lang="en-US" sz="5100">
              <a:latin typeface="Segoe UI"/>
              <a:cs typeface="Segoe UI"/>
            </a:endParaRPr>
          </a:p>
          <a:p>
            <a:pPr marL="720090" indent="-720090">
              <a:lnSpc>
                <a:spcPct val="120000"/>
              </a:lnSpc>
              <a:spcAft>
                <a:spcPts val="1200"/>
              </a:spcAft>
              <a:buBlip>
                <a:blip r:embed="rId2"/>
              </a:buBlip>
            </a:pPr>
            <a:r>
              <a:rPr lang="en-GB" sz="5100" b="1">
                <a:latin typeface="Segoe UI"/>
                <a:cs typeface="Segoe UI"/>
              </a:rPr>
              <a:t>Economic inactivity is also higher </a:t>
            </a:r>
            <a:r>
              <a:rPr lang="en-GB" sz="5100">
                <a:latin typeface="Segoe UI"/>
                <a:cs typeface="Segoe UI"/>
              </a:rPr>
              <a:t>(27%) than in South Yorkshire, statistical neighbours and the national average. This is driven by higher economic inactivity among women, residents aged 50-64, and ethnic minorities. </a:t>
            </a:r>
          </a:p>
          <a:p>
            <a:pPr marL="720090" indent="-720090">
              <a:lnSpc>
                <a:spcPct val="120000"/>
              </a:lnSpc>
              <a:spcAft>
                <a:spcPts val="1200"/>
              </a:spcAft>
              <a:buBlip>
                <a:blip r:embed="rId2"/>
              </a:buBlip>
            </a:pPr>
            <a:r>
              <a:rPr lang="en-GB" sz="5100">
                <a:latin typeface="Segoe UI"/>
                <a:cs typeface="Segoe UI"/>
              </a:rPr>
              <a:t>After two years of rising inactivity, peaking at 31% in June 2024, </a:t>
            </a:r>
            <a:r>
              <a:rPr lang="en-GB" sz="5100" b="1">
                <a:latin typeface="Segoe UI"/>
                <a:cs typeface="Segoe UI"/>
              </a:rPr>
              <a:t>economic inactivity rates dropped significantly in October 2024</a:t>
            </a:r>
            <a:r>
              <a:rPr lang="en-GB" sz="5100">
                <a:latin typeface="Segoe UI"/>
                <a:cs typeface="Segoe UI"/>
              </a:rPr>
              <a:t>, particularly among those from an ethnic minority. This contrasts with a stable national rate. </a:t>
            </a:r>
          </a:p>
          <a:p>
            <a:pPr marL="720090" indent="-720090" algn="l">
              <a:lnSpc>
                <a:spcPct val="120000"/>
              </a:lnSpc>
              <a:spcAft>
                <a:spcPts val="1200"/>
              </a:spcAft>
              <a:buBlip>
                <a:blip r:embed="rId2"/>
              </a:buBlip>
            </a:pPr>
            <a:r>
              <a:rPr lang="en-GB" sz="5100">
                <a:latin typeface="Segoe UI"/>
                <a:cs typeface="Segoe UI"/>
              </a:rPr>
              <a:t>Long-term sickness is the leading reason for inactivity. Rotherham has the </a:t>
            </a:r>
            <a:r>
              <a:rPr lang="en-GB" sz="5100" b="1">
                <a:latin typeface="Segoe UI"/>
                <a:cs typeface="Segoe UI"/>
              </a:rPr>
              <a:t>highest rates of inactivity due to long-term sickness </a:t>
            </a:r>
            <a:r>
              <a:rPr lang="en-GB" sz="5100">
                <a:latin typeface="Segoe UI"/>
                <a:cs typeface="Segoe UI"/>
              </a:rPr>
              <a:t>(35%) </a:t>
            </a:r>
            <a:r>
              <a:rPr lang="en-GB" sz="5100" b="1">
                <a:latin typeface="Segoe UI"/>
                <a:cs typeface="Segoe UI"/>
              </a:rPr>
              <a:t>and retirement </a:t>
            </a:r>
            <a:r>
              <a:rPr lang="en-GB" sz="5100">
                <a:latin typeface="Segoe UI"/>
                <a:cs typeface="Segoe UI"/>
              </a:rPr>
              <a:t>(14%) among comparator areas. </a:t>
            </a:r>
            <a:endParaRPr lang="en-GB" sz="5100" i="1">
              <a:latin typeface="Segoe UI"/>
              <a:cs typeface="Segoe UI"/>
            </a:endParaRPr>
          </a:p>
          <a:p>
            <a:pPr marL="720090" indent="-720090">
              <a:lnSpc>
                <a:spcPct val="120000"/>
              </a:lnSpc>
              <a:spcAft>
                <a:spcPts val="1200"/>
              </a:spcAft>
              <a:buBlip>
                <a:blip r:embed="rId2"/>
              </a:buBlip>
            </a:pPr>
            <a:r>
              <a:rPr lang="en-GB" sz="5100">
                <a:latin typeface="Segoe UI"/>
                <a:cs typeface="Segoe UI"/>
              </a:rPr>
              <a:t>Inactivity due to ill-health is a key national and regional priority, with </a:t>
            </a:r>
            <a:r>
              <a:rPr lang="en-GB" sz="5100" b="1">
                <a:latin typeface="Segoe UI"/>
                <a:cs typeface="Segoe UI"/>
              </a:rPr>
              <a:t>multiple new forms of support</a:t>
            </a:r>
            <a:r>
              <a:rPr lang="en-GB" sz="5100">
                <a:latin typeface="Segoe UI"/>
                <a:cs typeface="Segoe UI"/>
              </a:rPr>
              <a:t> being introduced over the coming year, including Connect to Work and the Economic Inactivity Trailblazer activity.</a:t>
            </a:r>
            <a:endParaRPr lang="en-GB" sz="5100"/>
          </a:p>
          <a:p>
            <a:pPr marL="720090" indent="-720090">
              <a:lnSpc>
                <a:spcPct val="120000"/>
              </a:lnSpc>
              <a:spcAft>
                <a:spcPts val="1200"/>
              </a:spcAft>
              <a:buBlip>
                <a:blip r:embed="rId2"/>
              </a:buBlip>
            </a:pPr>
            <a:r>
              <a:rPr lang="en-GB" sz="5100">
                <a:latin typeface="Segoe UI"/>
                <a:cs typeface="Segoe UI"/>
              </a:rPr>
              <a:t>Research indicates that </a:t>
            </a:r>
            <a:r>
              <a:rPr lang="en-GB" sz="5100" b="1">
                <a:latin typeface="Segoe UI"/>
                <a:cs typeface="Segoe UI"/>
              </a:rPr>
              <a:t>joining up support services</a:t>
            </a:r>
            <a:r>
              <a:rPr lang="en-GB" sz="5100">
                <a:latin typeface="Segoe UI"/>
                <a:cs typeface="Segoe UI"/>
              </a:rPr>
              <a:t> and providing </a:t>
            </a:r>
            <a:r>
              <a:rPr lang="en-GB" sz="5100" b="1">
                <a:latin typeface="Segoe UI"/>
                <a:cs typeface="Segoe UI"/>
              </a:rPr>
              <a:t>person-centred, tailored support</a:t>
            </a:r>
            <a:r>
              <a:rPr lang="en-GB" sz="5100">
                <a:latin typeface="Segoe UI"/>
                <a:cs typeface="Segoe UI"/>
              </a:rPr>
              <a:t> is crucial for supporting this client group</a:t>
            </a:r>
            <a:endParaRPr lang="en-GB" sz="5100"/>
          </a:p>
          <a:p>
            <a:pPr>
              <a:lnSpc>
                <a:spcPct val="120000"/>
              </a:lnSpc>
              <a:spcAft>
                <a:spcPts val="1200"/>
              </a:spcAft>
            </a:pPr>
            <a:endParaRPr lang="en-GB" sz="4400" i="1"/>
          </a:p>
        </p:txBody>
      </p:sp>
      <p:sp>
        <p:nvSpPr>
          <p:cNvPr id="4" name="Title 3">
            <a:extLst>
              <a:ext uri="{FF2B5EF4-FFF2-40B4-BE49-F238E27FC236}">
                <a16:creationId xmlns:a16="http://schemas.microsoft.com/office/drawing/2014/main" id="{DE0D3FB5-E443-1518-C540-E2673462FFD2}"/>
              </a:ext>
            </a:extLst>
          </p:cNvPr>
          <p:cNvSpPr>
            <a:spLocks noGrp="1"/>
          </p:cNvSpPr>
          <p:nvPr>
            <p:ph type="title"/>
          </p:nvPr>
        </p:nvSpPr>
        <p:spPr/>
        <p:txBody>
          <a:bodyPr>
            <a:normAutofit/>
          </a:bodyPr>
          <a:lstStyle/>
          <a:p>
            <a:pPr lvl="0">
              <a:spcBef>
                <a:spcPts val="600"/>
              </a:spcBef>
              <a:spcAft>
                <a:spcPts val="600"/>
              </a:spcAft>
            </a:pPr>
            <a:r>
              <a:rPr lang="en-GB" sz="7200"/>
              <a:t>Unemployment and Economic Inactivity</a:t>
            </a:r>
          </a:p>
        </p:txBody>
      </p:sp>
      <p:graphicFrame>
        <p:nvGraphicFramePr>
          <p:cNvPr id="6" name="Table 5">
            <a:extLst>
              <a:ext uri="{FF2B5EF4-FFF2-40B4-BE49-F238E27FC236}">
                <a16:creationId xmlns:a16="http://schemas.microsoft.com/office/drawing/2014/main" id="{7FFB336D-C4E2-1B8D-EBDE-0C7AA98AEB13}"/>
              </a:ext>
            </a:extLst>
          </p:cNvPr>
          <p:cNvGraphicFramePr>
            <a:graphicFrameLocks noGrp="1"/>
          </p:cNvGraphicFramePr>
          <p:nvPr>
            <p:extLst>
              <p:ext uri="{D42A27DB-BD31-4B8C-83A1-F6EECF244321}">
                <p14:modId xmlns:p14="http://schemas.microsoft.com/office/powerpoint/2010/main" val="2954086372"/>
              </p:ext>
            </p:extLst>
          </p:nvPr>
        </p:nvGraphicFramePr>
        <p:xfrm>
          <a:off x="1059250" y="3002603"/>
          <a:ext cx="9526201" cy="2376000"/>
        </p:xfrm>
        <a:graphic>
          <a:graphicData uri="http://schemas.openxmlformats.org/drawingml/2006/table">
            <a:tbl>
              <a:tblPr firstRow="1">
                <a:tableStyleId>{5C22544A-7EE6-4342-B048-85BDC9FD1C3A}</a:tableStyleId>
              </a:tblPr>
              <a:tblGrid>
                <a:gridCol w="3875065">
                  <a:extLst>
                    <a:ext uri="{9D8B030D-6E8A-4147-A177-3AD203B41FA5}">
                      <a16:colId xmlns:a16="http://schemas.microsoft.com/office/drawing/2014/main" val="3025511538"/>
                    </a:ext>
                  </a:extLst>
                </a:gridCol>
                <a:gridCol w="2825568">
                  <a:extLst>
                    <a:ext uri="{9D8B030D-6E8A-4147-A177-3AD203B41FA5}">
                      <a16:colId xmlns:a16="http://schemas.microsoft.com/office/drawing/2014/main" val="2260649555"/>
                    </a:ext>
                  </a:extLst>
                </a:gridCol>
                <a:gridCol w="2825568">
                  <a:extLst>
                    <a:ext uri="{9D8B030D-6E8A-4147-A177-3AD203B41FA5}">
                      <a16:colId xmlns:a16="http://schemas.microsoft.com/office/drawing/2014/main" val="1500337104"/>
                    </a:ext>
                  </a:extLst>
                </a:gridCol>
              </a:tblGrid>
              <a:tr h="396000">
                <a:tc rowSpan="2">
                  <a:txBody>
                    <a:bodyPr/>
                    <a:lstStyle/>
                    <a:p>
                      <a:pPr algn="ctr" fontAlgn="b"/>
                      <a:r>
                        <a:rPr lang="en-GB" sz="1800" b="1" i="0" u="none" strike="noStrike">
                          <a:solidFill>
                            <a:schemeClr val="bg1"/>
                          </a:solidFill>
                          <a:effectLst/>
                          <a:latin typeface="Segoe UI" panose="020B0502040204020203" pitchFamily="34" charset="0"/>
                          <a:cs typeface="Segoe UI" panose="020B0502040204020203" pitchFamily="34" charset="0"/>
                        </a:rPr>
                        <a:t>Area</a:t>
                      </a:r>
                    </a:p>
                  </a:txBody>
                  <a:tcPr marL="26305" marR="26305" marT="11156" marB="0" anchor="ctr"/>
                </a:tc>
                <a:tc gridSpan="2">
                  <a:txBody>
                    <a:bodyPr/>
                    <a:lstStyle/>
                    <a:p>
                      <a:pPr algn="ctr" fontAlgn="b"/>
                      <a:r>
                        <a:rPr lang="en-GB" sz="1800" b="1" i="0" u="none" strike="noStrike">
                          <a:solidFill>
                            <a:schemeClr val="bg1"/>
                          </a:solidFill>
                          <a:effectLst/>
                          <a:latin typeface="Segoe UI" panose="020B0502040204020203" pitchFamily="34" charset="0"/>
                          <a:cs typeface="Segoe UI" panose="020B0502040204020203" pitchFamily="34" charset="0"/>
                        </a:rPr>
                        <a:t>September 2024</a:t>
                      </a:r>
                    </a:p>
                  </a:txBody>
                  <a:tcPr marL="26305" marR="26305" marT="11156" marB="0" anchor="ctr"/>
                </a:tc>
                <a:tc hMerge="1">
                  <a:txBody>
                    <a:bodyPr/>
                    <a:lstStyle/>
                    <a:p>
                      <a:pPr algn="ctr" fontAlgn="b"/>
                      <a:endParaRPr lang="en-GB" sz="1800" b="0" i="0" u="none" strike="noStrike">
                        <a:solidFill>
                          <a:srgbClr val="002856"/>
                        </a:solidFill>
                        <a:effectLst/>
                        <a:latin typeface="Segoe UI" panose="020B0502040204020203" pitchFamily="34" charset="0"/>
                        <a:cs typeface="Segoe UI" panose="020B0502040204020203" pitchFamily="34" charset="0"/>
                      </a:endParaRPr>
                    </a:p>
                  </a:txBody>
                  <a:tcPr marL="26305" marR="26305" marT="11156" marB="0" anchor="ctr"/>
                </a:tc>
                <a:extLst>
                  <a:ext uri="{0D108BD9-81ED-4DB2-BD59-A6C34878D82A}">
                    <a16:rowId xmlns:a16="http://schemas.microsoft.com/office/drawing/2014/main" val="4231777790"/>
                  </a:ext>
                </a:extLst>
              </a:tr>
              <a:tr h="396000">
                <a:tc vMerge="1">
                  <a:txBody>
                    <a:bodyPr/>
                    <a:lstStyle/>
                    <a:p>
                      <a:endParaRPr/>
                    </a:p>
                  </a:txBody>
                  <a:tcPr marL="26305" marR="26305" marT="11156" marB="0" anchor="ctr">
                    <a:solidFill>
                      <a:schemeClr val="tx1"/>
                    </a:solidFill>
                  </a:tcPr>
                </a:tc>
                <a:tc>
                  <a:txBody>
                    <a:bodyPr/>
                    <a:lstStyle/>
                    <a:p>
                      <a:pPr algn="ctr" fontAlgn="b"/>
                      <a:r>
                        <a:rPr lang="en-GB" sz="1800" b="1" u="none" strike="noStrike">
                          <a:solidFill>
                            <a:schemeClr val="bg1"/>
                          </a:solidFill>
                          <a:effectLst/>
                          <a:latin typeface="Segoe UI" panose="020B0502040204020203" pitchFamily="34" charset="0"/>
                          <a:cs typeface="Segoe UI" panose="020B0502040204020203" pitchFamily="34" charset="0"/>
                        </a:rPr>
                        <a:t>Unemployment Rate</a:t>
                      </a:r>
                      <a:endParaRPr lang="en-GB" sz="1800" b="1" i="0" u="none" strike="noStrike">
                        <a:solidFill>
                          <a:schemeClr val="bg1"/>
                        </a:solidFill>
                        <a:effectLst/>
                        <a:latin typeface="Segoe UI" panose="020B0502040204020203" pitchFamily="34" charset="0"/>
                        <a:cs typeface="Segoe UI" panose="020B0502040204020203" pitchFamily="34" charset="0"/>
                      </a:endParaRPr>
                    </a:p>
                  </a:txBody>
                  <a:tcPr marL="26305" marR="26305" marT="11156" marB="0" anchor="ctr">
                    <a:solidFill>
                      <a:schemeClr val="tx1"/>
                    </a:solidFill>
                  </a:tcPr>
                </a:tc>
                <a:tc>
                  <a:txBody>
                    <a:bodyPr/>
                    <a:lstStyle/>
                    <a:p>
                      <a:pPr algn="ctr" fontAlgn="b"/>
                      <a:r>
                        <a:rPr lang="en-GB" sz="1800" b="1" u="none" strike="noStrike">
                          <a:solidFill>
                            <a:schemeClr val="bg1"/>
                          </a:solidFill>
                          <a:effectLst/>
                          <a:latin typeface="Segoe UI" panose="020B0502040204020203" pitchFamily="34" charset="0"/>
                          <a:cs typeface="Segoe UI" panose="020B0502040204020203" pitchFamily="34" charset="0"/>
                        </a:rPr>
                        <a:t>Economic Inactivity</a:t>
                      </a:r>
                      <a:endParaRPr lang="en-GB" sz="1800" b="1" i="0" u="none" strike="noStrike">
                        <a:solidFill>
                          <a:schemeClr val="bg1"/>
                        </a:solidFill>
                        <a:effectLst/>
                        <a:latin typeface="Segoe UI" panose="020B0502040204020203" pitchFamily="34" charset="0"/>
                        <a:cs typeface="Segoe UI" panose="020B0502040204020203" pitchFamily="34" charset="0"/>
                      </a:endParaRPr>
                    </a:p>
                  </a:txBody>
                  <a:tcPr marL="26305" marR="26305" marT="11156" marB="0" anchor="ctr">
                    <a:solidFill>
                      <a:schemeClr val="tx1"/>
                    </a:solidFill>
                  </a:tcPr>
                </a:tc>
                <a:extLst>
                  <a:ext uri="{0D108BD9-81ED-4DB2-BD59-A6C34878D82A}">
                    <a16:rowId xmlns:a16="http://schemas.microsoft.com/office/drawing/2014/main" val="2264311976"/>
                  </a:ext>
                </a:extLst>
              </a:tr>
              <a:tr h="396000">
                <a:tc>
                  <a:txBody>
                    <a:bodyPr/>
                    <a:lstStyle/>
                    <a:p>
                      <a:pPr algn="l" fontAlgn="b"/>
                      <a:r>
                        <a:rPr lang="en-GB" sz="1800" u="none" strike="noStrike">
                          <a:solidFill>
                            <a:schemeClr val="tx1"/>
                          </a:solidFill>
                          <a:effectLst/>
                          <a:latin typeface="Segoe UI" panose="020B0502040204020203" pitchFamily="34" charset="0"/>
                          <a:cs typeface="Segoe UI" panose="020B0502040204020203" pitchFamily="34" charset="0"/>
                        </a:rPr>
                        <a:t>Rotherham</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3">
                        <a:lumMod val="40000"/>
                        <a:lumOff val="6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4.2%</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3">
                        <a:lumMod val="40000"/>
                        <a:lumOff val="6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27%</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3">
                        <a:lumMod val="40000"/>
                        <a:lumOff val="60000"/>
                      </a:schemeClr>
                    </a:solidFill>
                  </a:tcPr>
                </a:tc>
                <a:extLst>
                  <a:ext uri="{0D108BD9-81ED-4DB2-BD59-A6C34878D82A}">
                    <a16:rowId xmlns:a16="http://schemas.microsoft.com/office/drawing/2014/main" val="414999308"/>
                  </a:ext>
                </a:extLst>
              </a:tr>
              <a:tr h="396000">
                <a:tc>
                  <a:txBody>
                    <a:bodyPr/>
                    <a:lstStyle/>
                    <a:p>
                      <a:pPr algn="l" fontAlgn="b"/>
                      <a:r>
                        <a:rPr lang="en-GB" sz="1800" u="none" strike="noStrike">
                          <a:solidFill>
                            <a:schemeClr val="tx1"/>
                          </a:solidFill>
                          <a:effectLst/>
                          <a:latin typeface="Segoe UI" panose="020B0502040204020203" pitchFamily="34" charset="0"/>
                          <a:cs typeface="Segoe UI" panose="020B0502040204020203" pitchFamily="34" charset="0"/>
                        </a:rPr>
                        <a:t>South Yorkshire</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3.2%</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26%</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extLst>
                  <a:ext uri="{0D108BD9-81ED-4DB2-BD59-A6C34878D82A}">
                    <a16:rowId xmlns:a16="http://schemas.microsoft.com/office/drawing/2014/main" val="4203166475"/>
                  </a:ext>
                </a:extLst>
              </a:tr>
              <a:tr h="396000">
                <a:tc>
                  <a:txBody>
                    <a:bodyPr/>
                    <a:lstStyle/>
                    <a:p>
                      <a:pPr algn="l" fontAlgn="b"/>
                      <a:r>
                        <a:rPr lang="en-GB" sz="1800" u="none" strike="noStrike">
                          <a:solidFill>
                            <a:schemeClr val="tx1"/>
                          </a:solidFill>
                          <a:effectLst/>
                          <a:latin typeface="Segoe UI" panose="020B0502040204020203" pitchFamily="34" charset="0"/>
                          <a:cs typeface="Segoe UI" panose="020B0502040204020203" pitchFamily="34" charset="0"/>
                        </a:rPr>
                        <a:t>Statistical Neighbours</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3.3%</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24%</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extLst>
                  <a:ext uri="{0D108BD9-81ED-4DB2-BD59-A6C34878D82A}">
                    <a16:rowId xmlns:a16="http://schemas.microsoft.com/office/drawing/2014/main" val="771261954"/>
                  </a:ext>
                </a:extLst>
              </a:tr>
              <a:tr h="396000">
                <a:tc>
                  <a:txBody>
                    <a:bodyPr/>
                    <a:lstStyle/>
                    <a:p>
                      <a:pPr algn="l" fontAlgn="b"/>
                      <a:r>
                        <a:rPr lang="en-GB" sz="1800" u="none" strike="noStrike">
                          <a:solidFill>
                            <a:schemeClr val="tx1"/>
                          </a:solidFill>
                          <a:effectLst/>
                          <a:latin typeface="Segoe UI" panose="020B0502040204020203" pitchFamily="34" charset="0"/>
                          <a:cs typeface="Segoe UI" panose="020B0502040204020203" pitchFamily="34" charset="0"/>
                        </a:rPr>
                        <a:t>England</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3.5%</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tc>
                  <a:txBody>
                    <a:bodyPr/>
                    <a:lstStyle/>
                    <a:p>
                      <a:pPr algn="ctr" fontAlgn="b"/>
                      <a:r>
                        <a:rPr lang="en-GB" sz="1800" u="none" strike="noStrike">
                          <a:solidFill>
                            <a:schemeClr val="tx1"/>
                          </a:solidFill>
                          <a:effectLst/>
                          <a:latin typeface="Segoe UI" panose="020B0502040204020203" pitchFamily="34" charset="0"/>
                          <a:cs typeface="Segoe UI" panose="020B0502040204020203" pitchFamily="34" charset="0"/>
                        </a:rPr>
                        <a:t>21%</a:t>
                      </a:r>
                      <a:endParaRPr lang="en-GB" sz="1800" b="0" i="0" u="none" strike="noStrike">
                        <a:solidFill>
                          <a:schemeClr val="tx1"/>
                        </a:solidFill>
                        <a:effectLst/>
                        <a:latin typeface="Segoe UI" panose="020B0502040204020203" pitchFamily="34" charset="0"/>
                        <a:cs typeface="Segoe UI" panose="020B0502040204020203" pitchFamily="34" charset="0"/>
                      </a:endParaRPr>
                    </a:p>
                  </a:txBody>
                  <a:tcPr marL="26305" marR="26305" marT="11156" marB="0" anchor="ctr">
                    <a:solidFill>
                      <a:schemeClr val="accent4">
                        <a:lumMod val="20000"/>
                        <a:lumOff val="80000"/>
                      </a:schemeClr>
                    </a:solidFill>
                  </a:tcPr>
                </a:tc>
                <a:extLst>
                  <a:ext uri="{0D108BD9-81ED-4DB2-BD59-A6C34878D82A}">
                    <a16:rowId xmlns:a16="http://schemas.microsoft.com/office/drawing/2014/main" val="2138245800"/>
                  </a:ext>
                </a:extLst>
              </a:tr>
            </a:tbl>
          </a:graphicData>
        </a:graphic>
      </p:graphicFrame>
      <p:graphicFrame>
        <p:nvGraphicFramePr>
          <p:cNvPr id="8" name="Chart 7">
            <a:extLst>
              <a:ext uri="{FF2B5EF4-FFF2-40B4-BE49-F238E27FC236}">
                <a16:creationId xmlns:a16="http://schemas.microsoft.com/office/drawing/2014/main" id="{854F2376-91B4-B82B-5E3A-D3836C7D1C8B}"/>
              </a:ext>
            </a:extLst>
          </p:cNvPr>
          <p:cNvGraphicFramePr>
            <a:graphicFrameLocks/>
          </p:cNvGraphicFramePr>
          <p:nvPr/>
        </p:nvGraphicFramePr>
        <p:xfrm>
          <a:off x="1033850" y="9175982"/>
          <a:ext cx="9526200" cy="3074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6D2EB3B-6B36-A5F0-94E0-C64277301471}"/>
              </a:ext>
            </a:extLst>
          </p:cNvPr>
          <p:cNvGraphicFramePr>
            <a:graphicFrameLocks/>
          </p:cNvGraphicFramePr>
          <p:nvPr/>
        </p:nvGraphicFramePr>
        <p:xfrm>
          <a:off x="1059250" y="5781752"/>
          <a:ext cx="9526200" cy="307482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0DD2C5B-947D-C673-2D1D-19F5937CC7CB}"/>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Annual Population Survey, ONS, 2024</a:t>
            </a:r>
          </a:p>
        </p:txBody>
      </p:sp>
      <p:pic>
        <p:nvPicPr>
          <p:cNvPr id="5" name="Picture 2">
            <a:extLst>
              <a:ext uri="{FF2B5EF4-FFF2-40B4-BE49-F238E27FC236}">
                <a16:creationId xmlns:a16="http://schemas.microsoft.com/office/drawing/2014/main" id="{28307266-A5E0-3BB0-90A5-4FD677A5C7D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54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9EE4-50BC-8699-75BC-7456C9657F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BCEEA8-0598-8063-90A8-C4069172C44C}"/>
              </a:ext>
            </a:extLst>
          </p:cNvPr>
          <p:cNvSpPr>
            <a:spLocks noGrp="1"/>
          </p:cNvSpPr>
          <p:nvPr>
            <p:ph type="title"/>
          </p:nvPr>
        </p:nvSpPr>
        <p:spPr/>
        <p:txBody>
          <a:bodyPr>
            <a:normAutofit/>
          </a:bodyPr>
          <a:lstStyle/>
          <a:p>
            <a:pPr lvl="0">
              <a:spcBef>
                <a:spcPts val="600"/>
              </a:spcBef>
              <a:spcAft>
                <a:spcPts val="600"/>
              </a:spcAft>
            </a:pPr>
            <a:r>
              <a:rPr lang="en-GB" sz="7200"/>
              <a:t>Barriers to Work</a:t>
            </a:r>
          </a:p>
        </p:txBody>
      </p:sp>
      <p:sp>
        <p:nvSpPr>
          <p:cNvPr id="3" name="Text Placeholder 1">
            <a:extLst>
              <a:ext uri="{FF2B5EF4-FFF2-40B4-BE49-F238E27FC236}">
                <a16:creationId xmlns:a16="http://schemas.microsoft.com/office/drawing/2014/main" id="{FFBB8086-A81D-5F15-513D-5EE06DAF44E5}"/>
              </a:ext>
            </a:extLst>
          </p:cNvPr>
          <p:cNvSpPr txBox="1">
            <a:spLocks/>
          </p:cNvSpPr>
          <p:nvPr/>
        </p:nvSpPr>
        <p:spPr>
          <a:xfrm>
            <a:off x="10966450" y="2140528"/>
            <a:ext cx="12345600" cy="7848597"/>
          </a:xfrm>
          <a:prstGeom prst="rect">
            <a:avLst/>
          </a:prstGeom>
        </p:spPr>
        <p:txBody>
          <a:bodyPr vert="horz" lIns="0" tIns="0" rIns="0" bIns="0" rtlCol="0" anchor="t">
            <a:no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a:lnSpc>
                <a:spcPct val="110000"/>
              </a:lnSpc>
              <a:spcAft>
                <a:spcPts val="1200"/>
              </a:spcAft>
            </a:pPr>
            <a:r>
              <a:rPr lang="en-GB" sz="2600">
                <a:latin typeface="Segoe UI"/>
                <a:cs typeface="Segoe UI"/>
              </a:rPr>
              <a:t>A number of factors present barriers to work in Rotherham: </a:t>
            </a:r>
          </a:p>
          <a:p>
            <a:pPr marL="720090" indent="-720090">
              <a:lnSpc>
                <a:spcPct val="110000"/>
              </a:lnSpc>
              <a:spcAft>
                <a:spcPts val="1200"/>
              </a:spcAft>
              <a:buBlip>
                <a:blip r:embed="rId2"/>
              </a:buBlip>
            </a:pPr>
            <a:r>
              <a:rPr lang="en-GB" sz="2600" b="1">
                <a:latin typeface="Segoe UI"/>
                <a:cs typeface="Segoe UI"/>
              </a:rPr>
              <a:t>Health: </a:t>
            </a:r>
            <a:r>
              <a:rPr lang="en-GB" sz="2600">
                <a:latin typeface="Segoe UI"/>
                <a:cs typeface="Segoe UI"/>
              </a:rPr>
              <a:t>21% of Rotherham’s population has a disability—similar to South Yorkshire and statistical neighbours but noticeably higher than the national average (17%). Employment rates for disabled people are low (44%) compared to benchmarks and declining, which suggests a need to improve job access for disabled residents. </a:t>
            </a:r>
          </a:p>
          <a:p>
            <a:pPr marL="720090" indent="-720090">
              <a:lnSpc>
                <a:spcPct val="110000"/>
              </a:lnSpc>
              <a:spcAft>
                <a:spcPts val="1200"/>
              </a:spcAft>
              <a:buBlip>
                <a:blip r:embed="rId2"/>
              </a:buBlip>
            </a:pPr>
            <a:r>
              <a:rPr lang="en-GB" sz="2600" b="1">
                <a:latin typeface="Segoe UI"/>
                <a:cs typeface="Segoe UI"/>
              </a:rPr>
              <a:t>Skills: </a:t>
            </a:r>
            <a:r>
              <a:rPr lang="en-GB" sz="2600">
                <a:latin typeface="Segoe UI"/>
                <a:cs typeface="Segoe UI"/>
              </a:rPr>
              <a:t>11% of the working age population has no qualifications, exceeding both statistical neighbours and the national average (see slide 24). Rotherham also performs poorly on childhood conditions for social mobility—which measures parental qualifications and occupations—suggesting limited opportunities for progression. </a:t>
            </a:r>
          </a:p>
          <a:p>
            <a:pPr marL="720090" indent="-720090">
              <a:lnSpc>
                <a:spcPct val="110000"/>
              </a:lnSpc>
              <a:spcAft>
                <a:spcPts val="1200"/>
              </a:spcAft>
              <a:buBlip>
                <a:blip r:embed="rId2"/>
              </a:buBlip>
            </a:pPr>
            <a:r>
              <a:rPr lang="en-GB" sz="2600" b="1">
                <a:latin typeface="Segoe UI"/>
                <a:cs typeface="Segoe UI"/>
              </a:rPr>
              <a:t>Transport:</a:t>
            </a:r>
            <a:r>
              <a:rPr lang="en-GB" sz="2600">
                <a:latin typeface="Segoe UI"/>
                <a:cs typeface="Segoe UI"/>
              </a:rPr>
              <a:t> Homeworking rates in Rotherham are low (21%), and over a third (35%) of commuters travelling more than 10 km to work—above the South Yorkshire and England averages. Long commutes may be limiting access to job opportunities, particularly for those with transport challenges.</a:t>
            </a:r>
          </a:p>
          <a:p>
            <a:pPr marL="720090" indent="-720090">
              <a:lnSpc>
                <a:spcPct val="110000"/>
              </a:lnSpc>
              <a:spcAft>
                <a:spcPts val="1200"/>
              </a:spcAft>
              <a:buBlip>
                <a:blip r:embed="rId2"/>
              </a:buBlip>
            </a:pPr>
            <a:r>
              <a:rPr lang="en-GB" sz="2600">
                <a:latin typeface="Segoe UI"/>
                <a:cs typeface="Segoe UI"/>
              </a:rPr>
              <a:t>Most economically inactive people experience a </a:t>
            </a:r>
            <a:r>
              <a:rPr lang="en-GB" sz="2600" b="1">
                <a:latin typeface="Segoe UI"/>
                <a:cs typeface="Segoe UI"/>
              </a:rPr>
              <a:t>range of overlapping barriers</a:t>
            </a:r>
            <a:r>
              <a:rPr lang="en-GB" sz="2600">
                <a:latin typeface="Segoe UI"/>
                <a:cs typeface="Segoe UI"/>
              </a:rPr>
              <a:t>, with no one 'silver bullet' which will enable them to move into work. </a:t>
            </a:r>
            <a:endParaRPr lang="en-GB" sz="2600"/>
          </a:p>
          <a:p>
            <a:pPr marL="720090" indent="-720090">
              <a:lnSpc>
                <a:spcPct val="110000"/>
              </a:lnSpc>
              <a:spcAft>
                <a:spcPts val="1200"/>
              </a:spcAft>
              <a:buBlip>
                <a:blip r:embed="rId2"/>
              </a:buBlip>
            </a:pPr>
            <a:r>
              <a:rPr lang="en-GB" sz="2600">
                <a:latin typeface="Segoe UI"/>
                <a:cs typeface="Segoe UI"/>
              </a:rPr>
              <a:t>Experiencing multiple barriers can lead people to </a:t>
            </a:r>
            <a:r>
              <a:rPr lang="en-GB" sz="2600" b="1">
                <a:latin typeface="Segoe UI"/>
                <a:cs typeface="Segoe UI"/>
              </a:rPr>
              <a:t>'spiral'</a:t>
            </a:r>
            <a:r>
              <a:rPr lang="en-GB" sz="2600">
                <a:latin typeface="Segoe UI"/>
                <a:cs typeface="Segoe UI"/>
              </a:rPr>
              <a:t>, moving further away from the labour market as confidence declines and skills / experience become less up-to-date.  People might then </a:t>
            </a:r>
            <a:r>
              <a:rPr lang="en-GB" sz="2600" b="1">
                <a:latin typeface="Segoe UI"/>
                <a:cs typeface="Segoe UI"/>
              </a:rPr>
              <a:t>'stabilise' </a:t>
            </a:r>
            <a:r>
              <a:rPr lang="en-GB" sz="2600">
                <a:latin typeface="Segoe UI"/>
                <a:cs typeface="Segoe UI"/>
              </a:rPr>
              <a:t>but with limited support or incentive to move back towards work, particularly given current benefit entitlements.</a:t>
            </a:r>
            <a:endParaRPr lang="en-GB" sz="2600"/>
          </a:p>
        </p:txBody>
      </p:sp>
      <p:graphicFrame>
        <p:nvGraphicFramePr>
          <p:cNvPr id="7" name="Chart 6">
            <a:extLst>
              <a:ext uri="{FF2B5EF4-FFF2-40B4-BE49-F238E27FC236}">
                <a16:creationId xmlns:a16="http://schemas.microsoft.com/office/drawing/2014/main" id="{8762819E-2C2B-48A5-2D25-912F5E46E67A}"/>
              </a:ext>
            </a:extLst>
          </p:cNvPr>
          <p:cNvGraphicFramePr>
            <a:graphicFrameLocks/>
          </p:cNvGraphicFramePr>
          <p:nvPr/>
        </p:nvGraphicFramePr>
        <p:xfrm>
          <a:off x="1059250" y="7543800"/>
          <a:ext cx="9602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C83AFAD-3EFB-A042-2DDF-389DD9F8176D}"/>
              </a:ext>
            </a:extLst>
          </p:cNvPr>
          <p:cNvGraphicFramePr>
            <a:graphicFrameLocks/>
          </p:cNvGraphicFramePr>
          <p:nvPr/>
        </p:nvGraphicFramePr>
        <p:xfrm>
          <a:off x="1059250" y="2819400"/>
          <a:ext cx="96024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1530972-AEAC-58C7-2CCE-2E8383BFEEC4}"/>
              </a:ext>
            </a:extLst>
          </p:cNvPr>
          <p:cNvSpPr txBox="1"/>
          <p:nvPr/>
        </p:nvSpPr>
        <p:spPr>
          <a:xfrm>
            <a:off x="150332" y="13203549"/>
            <a:ext cx="15352903"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Census 2021; Annual Population Survey, ONS, 2024; State of the Nation 2024, Social Mobility Commission, Pathways to Work Commission</a:t>
            </a:r>
          </a:p>
        </p:txBody>
      </p:sp>
      <p:pic>
        <p:nvPicPr>
          <p:cNvPr id="5" name="Picture 2">
            <a:extLst>
              <a:ext uri="{FF2B5EF4-FFF2-40B4-BE49-F238E27FC236}">
                <a16:creationId xmlns:a16="http://schemas.microsoft.com/office/drawing/2014/main" id="{7F2C8969-FB6F-6E63-F097-A670E12FDE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8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04C5-EDD8-7EF5-093A-9578AE755E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F5D45A-5A10-EFA8-6EAF-8972D7B76007}"/>
              </a:ext>
            </a:extLst>
          </p:cNvPr>
          <p:cNvSpPr>
            <a:spLocks noGrp="1"/>
          </p:cNvSpPr>
          <p:nvPr>
            <p:ph type="title"/>
          </p:nvPr>
        </p:nvSpPr>
        <p:spPr/>
        <p:txBody>
          <a:bodyPr>
            <a:normAutofit/>
          </a:bodyPr>
          <a:lstStyle/>
          <a:p>
            <a:pPr lvl="0">
              <a:spcBef>
                <a:spcPts val="600"/>
              </a:spcBef>
              <a:spcAft>
                <a:spcPts val="600"/>
              </a:spcAft>
            </a:pPr>
            <a:r>
              <a:rPr lang="en-GB" sz="7200"/>
              <a:t>Young People NEET</a:t>
            </a:r>
          </a:p>
        </p:txBody>
      </p:sp>
      <p:pic>
        <p:nvPicPr>
          <p:cNvPr id="6" name="Graphic 5" descr="Business Growth with solid fill">
            <a:extLst>
              <a:ext uri="{FF2B5EF4-FFF2-40B4-BE49-F238E27FC236}">
                <a16:creationId xmlns:a16="http://schemas.microsoft.com/office/drawing/2014/main" id="{FBAADF98-18FE-6FA8-72D1-881A59B4BC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8620" y="10000084"/>
            <a:ext cx="2403666" cy="2608845"/>
          </a:xfrm>
          <a:prstGeom prst="rect">
            <a:avLst/>
          </a:prstGeom>
        </p:spPr>
      </p:pic>
      <p:sp>
        <p:nvSpPr>
          <p:cNvPr id="7" name="TextBox 6">
            <a:extLst>
              <a:ext uri="{FF2B5EF4-FFF2-40B4-BE49-F238E27FC236}">
                <a16:creationId xmlns:a16="http://schemas.microsoft.com/office/drawing/2014/main" id="{DA1C2D25-CADB-4CF9-2048-B683543979DB}"/>
              </a:ext>
            </a:extLst>
          </p:cNvPr>
          <p:cNvSpPr txBox="1"/>
          <p:nvPr/>
        </p:nvSpPr>
        <p:spPr>
          <a:xfrm>
            <a:off x="7329879" y="7753315"/>
            <a:ext cx="2983700" cy="2246769"/>
          </a:xfrm>
          <a:prstGeom prst="rect">
            <a:avLst/>
          </a:prstGeom>
          <a:noFill/>
        </p:spPr>
        <p:txBody>
          <a:bodyPr wrap="square" rtlCol="0">
            <a:spAutoFit/>
          </a:bodyPr>
          <a:lstStyle/>
          <a:p>
            <a:pPr algn="r"/>
            <a:r>
              <a:rPr lang="en-GB" sz="2800" b="1">
                <a:solidFill>
                  <a:schemeClr val="accent2"/>
                </a:solidFill>
                <a:latin typeface="+mn-lt"/>
              </a:rPr>
              <a:t>Number of NEETs</a:t>
            </a:r>
          </a:p>
          <a:p>
            <a:pPr algn="r"/>
            <a:r>
              <a:rPr lang="en-GB" sz="2800" b="1">
                <a:solidFill>
                  <a:schemeClr val="accent2"/>
                </a:solidFill>
                <a:latin typeface="+mn-lt"/>
              </a:rPr>
              <a:t>2019: </a:t>
            </a:r>
            <a:r>
              <a:rPr lang="en-GB" sz="2800">
                <a:solidFill>
                  <a:schemeClr val="accent2"/>
                </a:solidFill>
                <a:latin typeface="+mn-lt"/>
              </a:rPr>
              <a:t>195</a:t>
            </a:r>
          </a:p>
          <a:p>
            <a:pPr algn="r"/>
            <a:r>
              <a:rPr lang="en-GB" sz="2800" b="1">
                <a:solidFill>
                  <a:schemeClr val="accent2"/>
                </a:solidFill>
                <a:latin typeface="+mn-lt"/>
              </a:rPr>
              <a:t>2023: </a:t>
            </a:r>
            <a:r>
              <a:rPr lang="en-GB" sz="2800">
                <a:solidFill>
                  <a:schemeClr val="accent2"/>
                </a:solidFill>
                <a:latin typeface="+mn-lt"/>
              </a:rPr>
              <a:t>313</a:t>
            </a:r>
          </a:p>
          <a:p>
            <a:pPr algn="r"/>
            <a:r>
              <a:rPr lang="en-GB" sz="2800" b="1">
                <a:solidFill>
                  <a:schemeClr val="accent2"/>
                </a:solidFill>
                <a:latin typeface="+mn-lt"/>
              </a:rPr>
              <a:t>Net increase: </a:t>
            </a:r>
            <a:r>
              <a:rPr lang="en-GB" sz="2800">
                <a:solidFill>
                  <a:schemeClr val="accent2"/>
                </a:solidFill>
                <a:latin typeface="+mn-lt"/>
              </a:rPr>
              <a:t>+116 </a:t>
            </a:r>
          </a:p>
          <a:p>
            <a:pPr algn="r"/>
            <a:r>
              <a:rPr lang="en-GB" sz="2800" b="1">
                <a:solidFill>
                  <a:schemeClr val="accent2"/>
                </a:solidFill>
                <a:latin typeface="+mn-lt"/>
              </a:rPr>
              <a:t>% increase: </a:t>
            </a:r>
            <a:r>
              <a:rPr lang="en-GB" sz="2800">
                <a:solidFill>
                  <a:schemeClr val="accent2"/>
                </a:solidFill>
                <a:latin typeface="+mn-lt"/>
              </a:rPr>
              <a:t>61%</a:t>
            </a:r>
          </a:p>
        </p:txBody>
      </p:sp>
      <p:graphicFrame>
        <p:nvGraphicFramePr>
          <p:cNvPr id="8" name="Chart 7">
            <a:extLst>
              <a:ext uri="{FF2B5EF4-FFF2-40B4-BE49-F238E27FC236}">
                <a16:creationId xmlns:a16="http://schemas.microsoft.com/office/drawing/2014/main" id="{105057E9-F8C4-6FE1-87C6-AE80BDAE1252}"/>
              </a:ext>
            </a:extLst>
          </p:cNvPr>
          <p:cNvGraphicFramePr>
            <a:graphicFrameLocks/>
          </p:cNvGraphicFramePr>
          <p:nvPr/>
        </p:nvGraphicFramePr>
        <p:xfrm>
          <a:off x="1059249" y="2562305"/>
          <a:ext cx="9254331" cy="4752895"/>
        </p:xfrm>
        <a:graphic>
          <a:graphicData uri="http://schemas.openxmlformats.org/drawingml/2006/chart">
            <c:chart xmlns:c="http://schemas.openxmlformats.org/drawingml/2006/chart" xmlns:r="http://schemas.openxmlformats.org/officeDocument/2006/relationships" r:id="rId4"/>
          </a:graphicData>
        </a:graphic>
      </p:graphicFrame>
      <p:pic>
        <p:nvPicPr>
          <p:cNvPr id="9" name="Graphic 8" descr="Gender with solid fill">
            <a:extLst>
              <a:ext uri="{FF2B5EF4-FFF2-40B4-BE49-F238E27FC236}">
                <a16:creationId xmlns:a16="http://schemas.microsoft.com/office/drawing/2014/main" id="{5EBFB54B-2DDD-A4FB-0A48-92EE9F2129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4871" y="7961267"/>
            <a:ext cx="2156108" cy="2156108"/>
          </a:xfrm>
          <a:prstGeom prst="rect">
            <a:avLst/>
          </a:prstGeom>
        </p:spPr>
      </p:pic>
      <p:graphicFrame>
        <p:nvGraphicFramePr>
          <p:cNvPr id="10" name="Table 9">
            <a:extLst>
              <a:ext uri="{FF2B5EF4-FFF2-40B4-BE49-F238E27FC236}">
                <a16:creationId xmlns:a16="http://schemas.microsoft.com/office/drawing/2014/main" id="{8EAF571B-6602-B1A5-E182-7A7F0956AFA0}"/>
              </a:ext>
            </a:extLst>
          </p:cNvPr>
          <p:cNvGraphicFramePr>
            <a:graphicFrameLocks noGrp="1"/>
          </p:cNvGraphicFramePr>
          <p:nvPr>
            <p:extLst>
              <p:ext uri="{D42A27DB-BD31-4B8C-83A1-F6EECF244321}">
                <p14:modId xmlns:p14="http://schemas.microsoft.com/office/powerpoint/2010/main" val="2569714430"/>
              </p:ext>
            </p:extLst>
          </p:nvPr>
        </p:nvGraphicFramePr>
        <p:xfrm>
          <a:off x="1059249" y="9601200"/>
          <a:ext cx="5941020" cy="2590800"/>
        </p:xfrm>
        <a:graphic>
          <a:graphicData uri="http://schemas.openxmlformats.org/drawingml/2006/table">
            <a:tbl>
              <a:tblPr firstRow="1" bandRow="1">
                <a:tableStyleId>{3B4B98B0-60AC-42C2-AFA5-B58CD77FA1E5}</a:tableStyleId>
              </a:tblPr>
              <a:tblGrid>
                <a:gridCol w="3348000">
                  <a:extLst>
                    <a:ext uri="{9D8B030D-6E8A-4147-A177-3AD203B41FA5}">
                      <a16:colId xmlns:a16="http://schemas.microsoft.com/office/drawing/2014/main" val="1145344777"/>
                    </a:ext>
                  </a:extLst>
                </a:gridCol>
                <a:gridCol w="1296510">
                  <a:extLst>
                    <a:ext uri="{9D8B030D-6E8A-4147-A177-3AD203B41FA5}">
                      <a16:colId xmlns:a16="http://schemas.microsoft.com/office/drawing/2014/main" val="1832956002"/>
                    </a:ext>
                  </a:extLst>
                </a:gridCol>
                <a:gridCol w="1296510">
                  <a:extLst>
                    <a:ext uri="{9D8B030D-6E8A-4147-A177-3AD203B41FA5}">
                      <a16:colId xmlns:a16="http://schemas.microsoft.com/office/drawing/2014/main" val="3084870746"/>
                    </a:ext>
                  </a:extLst>
                </a:gridCol>
              </a:tblGrid>
              <a:tr h="493380">
                <a:tc>
                  <a:txBody>
                    <a:bodyPr/>
                    <a:lstStyle/>
                    <a:p>
                      <a:r>
                        <a:rPr lang="en-GB" sz="2800"/>
                        <a:t>% of NEETs</a:t>
                      </a:r>
                    </a:p>
                  </a:txBody>
                  <a:tcPr marL="21889" marR="21889" anchor="ctr">
                    <a:lnT w="12700" cap="flat" cmpd="sng" algn="ctr">
                      <a:noFill/>
                      <a:prstDash val="solid"/>
                      <a:round/>
                      <a:headEnd type="none" w="med" len="med"/>
                      <a:tailEnd type="none" w="med" len="med"/>
                    </a:lnT>
                  </a:tcPr>
                </a:tc>
                <a:tc>
                  <a:txBody>
                    <a:bodyPr/>
                    <a:lstStyle/>
                    <a:p>
                      <a:pPr algn="ctr"/>
                      <a:endParaRPr lang="en-GB" sz="2800"/>
                    </a:p>
                  </a:txBody>
                  <a:tcPr marL="21889" marR="21889" anchor="ctr">
                    <a:lnT w="12700" cap="flat" cmpd="sng" algn="ctr">
                      <a:noFill/>
                      <a:prstDash val="solid"/>
                      <a:round/>
                      <a:headEnd type="none" w="med" len="med"/>
                      <a:tailEnd type="none" w="med" len="med"/>
                    </a:lnT>
                  </a:tcPr>
                </a:tc>
                <a:tc>
                  <a:txBody>
                    <a:bodyPr/>
                    <a:lstStyle/>
                    <a:p>
                      <a:pPr algn="ctr"/>
                      <a:endParaRPr lang="en-GB" sz="2800"/>
                    </a:p>
                  </a:txBody>
                  <a:tcPr marL="21889" marR="21889" anchor="ctr">
                    <a:lnT w="12700" cap="flat" cmpd="sng" algn="ctr">
                      <a:noFill/>
                      <a:prstDash val="solid"/>
                      <a:round/>
                      <a:headEnd type="none" w="med" len="med"/>
                      <a:tailEnd type="none" w="med" len="med"/>
                    </a:lnT>
                  </a:tcPr>
                </a:tc>
                <a:extLst>
                  <a:ext uri="{0D108BD9-81ED-4DB2-BD59-A6C34878D82A}">
                    <a16:rowId xmlns:a16="http://schemas.microsoft.com/office/drawing/2014/main" val="1194297089"/>
                  </a:ext>
                </a:extLst>
              </a:tr>
              <a:tr h="493380">
                <a:tc>
                  <a:txBody>
                    <a:bodyPr/>
                    <a:lstStyle/>
                    <a:p>
                      <a:r>
                        <a:rPr lang="en-GB" sz="2800"/>
                        <a:t>Rotherham</a:t>
                      </a:r>
                    </a:p>
                  </a:txBody>
                  <a:tcPr marL="21889" marR="21889" anchor="ctr">
                    <a:solidFill>
                      <a:schemeClr val="accent3">
                        <a:lumMod val="40000"/>
                        <a:lumOff val="60000"/>
                        <a:alpha val="20000"/>
                      </a:schemeClr>
                    </a:solidFill>
                  </a:tcPr>
                </a:tc>
                <a:tc>
                  <a:txBody>
                    <a:bodyPr/>
                    <a:lstStyle/>
                    <a:p>
                      <a:pPr algn="ctr"/>
                      <a:r>
                        <a:rPr lang="en-GB" sz="2800"/>
                        <a:t>6.0%</a:t>
                      </a:r>
                    </a:p>
                  </a:txBody>
                  <a:tcPr marL="21889" marR="21889" anchor="ctr">
                    <a:solidFill>
                      <a:schemeClr val="accent3">
                        <a:lumMod val="40000"/>
                        <a:lumOff val="60000"/>
                        <a:alpha val="20000"/>
                      </a:schemeClr>
                    </a:solidFill>
                  </a:tcPr>
                </a:tc>
                <a:tc>
                  <a:txBody>
                    <a:bodyPr/>
                    <a:lstStyle/>
                    <a:p>
                      <a:pPr algn="ctr"/>
                      <a:r>
                        <a:rPr lang="en-GB" sz="2800"/>
                        <a:t>4.0%</a:t>
                      </a:r>
                    </a:p>
                  </a:txBody>
                  <a:tcPr marL="21889" marR="21889" anchor="ctr">
                    <a:solidFill>
                      <a:schemeClr val="accent3">
                        <a:lumMod val="40000"/>
                        <a:lumOff val="60000"/>
                        <a:alpha val="20000"/>
                      </a:schemeClr>
                    </a:solidFill>
                  </a:tcPr>
                </a:tc>
                <a:extLst>
                  <a:ext uri="{0D108BD9-81ED-4DB2-BD59-A6C34878D82A}">
                    <a16:rowId xmlns:a16="http://schemas.microsoft.com/office/drawing/2014/main" val="4014010674"/>
                  </a:ext>
                </a:extLst>
              </a:tr>
              <a:tr h="493380">
                <a:tc>
                  <a:txBody>
                    <a:bodyPr/>
                    <a:lstStyle/>
                    <a:p>
                      <a:r>
                        <a:rPr lang="en-GB" sz="2800"/>
                        <a:t>South Yorkshire</a:t>
                      </a:r>
                    </a:p>
                  </a:txBody>
                  <a:tcPr marL="21889" marR="21889" anchor="ctr"/>
                </a:tc>
                <a:tc>
                  <a:txBody>
                    <a:bodyPr/>
                    <a:lstStyle/>
                    <a:p>
                      <a:pPr algn="ctr"/>
                      <a:r>
                        <a:rPr lang="en-GB" sz="2800"/>
                        <a:t>4.5%</a:t>
                      </a:r>
                    </a:p>
                  </a:txBody>
                  <a:tcPr marL="21889" marR="21889" anchor="ctr"/>
                </a:tc>
                <a:tc>
                  <a:txBody>
                    <a:bodyPr/>
                    <a:lstStyle/>
                    <a:p>
                      <a:pPr algn="ctr"/>
                      <a:r>
                        <a:rPr lang="en-GB" sz="2800"/>
                        <a:t>3.3%</a:t>
                      </a:r>
                    </a:p>
                  </a:txBody>
                  <a:tcPr marL="21889" marR="21889" anchor="ctr"/>
                </a:tc>
                <a:extLst>
                  <a:ext uri="{0D108BD9-81ED-4DB2-BD59-A6C34878D82A}">
                    <a16:rowId xmlns:a16="http://schemas.microsoft.com/office/drawing/2014/main" val="1950485771"/>
                  </a:ext>
                </a:extLst>
              </a:tr>
              <a:tr h="493380">
                <a:tc>
                  <a:txBody>
                    <a:bodyPr/>
                    <a:lstStyle/>
                    <a:p>
                      <a:r>
                        <a:rPr lang="en-GB" sz="2800"/>
                        <a:t>Statistical Neighbours</a:t>
                      </a:r>
                    </a:p>
                  </a:txBody>
                  <a:tcPr marL="21889" marR="21889" anchor="ctr"/>
                </a:tc>
                <a:tc>
                  <a:txBody>
                    <a:bodyPr/>
                    <a:lstStyle/>
                    <a:p>
                      <a:pPr algn="ctr"/>
                      <a:r>
                        <a:rPr lang="en-GB" sz="2800"/>
                        <a:t>4.0%</a:t>
                      </a:r>
                    </a:p>
                  </a:txBody>
                  <a:tcPr marL="21889" marR="21889" anchor="ctr"/>
                </a:tc>
                <a:tc>
                  <a:txBody>
                    <a:bodyPr/>
                    <a:lstStyle/>
                    <a:p>
                      <a:pPr algn="ctr"/>
                      <a:r>
                        <a:rPr lang="en-GB" sz="2800"/>
                        <a:t>2.9%</a:t>
                      </a:r>
                    </a:p>
                  </a:txBody>
                  <a:tcPr marL="21889" marR="21889" anchor="ctr"/>
                </a:tc>
                <a:extLst>
                  <a:ext uri="{0D108BD9-81ED-4DB2-BD59-A6C34878D82A}">
                    <a16:rowId xmlns:a16="http://schemas.microsoft.com/office/drawing/2014/main" val="1649257023"/>
                  </a:ext>
                </a:extLst>
              </a:tr>
              <a:tr h="493380">
                <a:tc>
                  <a:txBody>
                    <a:bodyPr/>
                    <a:lstStyle/>
                    <a:p>
                      <a:r>
                        <a:rPr lang="en-GB" sz="2800"/>
                        <a:t>England</a:t>
                      </a:r>
                    </a:p>
                  </a:txBody>
                  <a:tcPr marL="21889" marR="21889" anchor="ctr"/>
                </a:tc>
                <a:tc>
                  <a:txBody>
                    <a:bodyPr/>
                    <a:lstStyle/>
                    <a:p>
                      <a:pPr algn="ctr"/>
                      <a:r>
                        <a:rPr lang="en-GB" sz="2800"/>
                        <a:t>3.3%</a:t>
                      </a:r>
                    </a:p>
                  </a:txBody>
                  <a:tcPr marL="21889" marR="21889" anchor="ctr"/>
                </a:tc>
                <a:tc>
                  <a:txBody>
                    <a:bodyPr/>
                    <a:lstStyle/>
                    <a:p>
                      <a:pPr algn="ctr"/>
                      <a:r>
                        <a:rPr lang="en-GB" sz="2800"/>
                        <a:t>2.5%</a:t>
                      </a:r>
                    </a:p>
                  </a:txBody>
                  <a:tcPr marL="21889" marR="21889" anchor="ctr"/>
                </a:tc>
                <a:extLst>
                  <a:ext uri="{0D108BD9-81ED-4DB2-BD59-A6C34878D82A}">
                    <a16:rowId xmlns:a16="http://schemas.microsoft.com/office/drawing/2014/main" val="88235847"/>
                  </a:ext>
                </a:extLst>
              </a:tr>
            </a:tbl>
          </a:graphicData>
        </a:graphic>
      </p:graphicFrame>
      <p:sp>
        <p:nvSpPr>
          <p:cNvPr id="11" name="Text Placeholder 1">
            <a:extLst>
              <a:ext uri="{FF2B5EF4-FFF2-40B4-BE49-F238E27FC236}">
                <a16:creationId xmlns:a16="http://schemas.microsoft.com/office/drawing/2014/main" id="{67B6C240-C1A0-8E77-CC36-9A112F299B07}"/>
              </a:ext>
            </a:extLst>
          </p:cNvPr>
          <p:cNvSpPr txBox="1">
            <a:spLocks/>
          </p:cNvSpPr>
          <p:nvPr/>
        </p:nvSpPr>
        <p:spPr>
          <a:xfrm>
            <a:off x="11031027" y="2191796"/>
            <a:ext cx="12345600" cy="8153397"/>
          </a:xfrm>
          <a:prstGeom prst="rect">
            <a:avLst/>
          </a:prstGeom>
        </p:spPr>
        <p:txBody>
          <a:bodyPr vert="horz" lIns="0" tIns="0" rIns="0" bIns="0" rtlCol="0" anchor="t">
            <a:no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0" indent="-720090">
              <a:lnSpc>
                <a:spcPct val="120000"/>
              </a:lnSpc>
              <a:spcAft>
                <a:spcPts val="1200"/>
              </a:spcAft>
              <a:buBlip>
                <a:blip r:embed="rId7"/>
              </a:buBlip>
            </a:pPr>
            <a:r>
              <a:rPr lang="en-GB" sz="2800">
                <a:latin typeface="Segoe UI"/>
                <a:cs typeface="Segoe UI"/>
              </a:rPr>
              <a:t>In 2023, there were 313 people in Rotherham aged 16-17 who were not in education, employment or training, equivalent to 5% of the 2019 and population. This marks an increase from 3%</a:t>
            </a:r>
            <a:r>
              <a:rPr lang="en-GB" sz="2800" b="1">
                <a:latin typeface="Segoe UI"/>
                <a:cs typeface="Segoe UI"/>
              </a:rPr>
              <a:t> </a:t>
            </a:r>
            <a:r>
              <a:rPr lang="en-GB" sz="2800">
                <a:latin typeface="Segoe UI"/>
                <a:cs typeface="Segoe UI"/>
              </a:rPr>
              <a:t>in 2019 and indicates </a:t>
            </a:r>
            <a:r>
              <a:rPr lang="en-GB" sz="2800" b="1">
                <a:latin typeface="Segoe UI"/>
                <a:cs typeface="Segoe UI"/>
              </a:rPr>
              <a:t>significantly poorer performance than all comparator areas</a:t>
            </a:r>
            <a:r>
              <a:rPr lang="en-GB" sz="2800">
                <a:latin typeface="Segoe UI"/>
                <a:cs typeface="Segoe UI"/>
              </a:rPr>
              <a:t>. </a:t>
            </a:r>
            <a:endParaRPr lang="en-US" sz="2800">
              <a:latin typeface="Segoe UI"/>
              <a:cs typeface="Segoe UI"/>
            </a:endParaRPr>
          </a:p>
          <a:p>
            <a:pPr marL="720090" indent="-720090">
              <a:lnSpc>
                <a:spcPct val="120000"/>
              </a:lnSpc>
              <a:spcAft>
                <a:spcPts val="1200"/>
              </a:spcAft>
              <a:buBlip>
                <a:blip r:embed="rId7"/>
              </a:buBlip>
            </a:pPr>
            <a:r>
              <a:rPr lang="en-GB" sz="2800">
                <a:latin typeface="Segoe UI"/>
                <a:cs typeface="Segoe UI"/>
              </a:rPr>
              <a:t>The higher and increasing proportion of NEETs in Rotherham is driven by males. The proportion of NEETs is </a:t>
            </a:r>
            <a:r>
              <a:rPr lang="en-GB" sz="2800" b="1">
                <a:latin typeface="Segoe UI"/>
                <a:cs typeface="Segoe UI"/>
              </a:rPr>
              <a:t>higher among males than females</a:t>
            </a:r>
            <a:r>
              <a:rPr lang="en-GB" sz="2800">
                <a:latin typeface="Segoe UI"/>
                <a:cs typeface="Segoe UI"/>
              </a:rPr>
              <a:t>. </a:t>
            </a:r>
          </a:p>
          <a:p>
            <a:pPr marL="720090" indent="-720090">
              <a:lnSpc>
                <a:spcPct val="120000"/>
              </a:lnSpc>
              <a:spcAft>
                <a:spcPts val="1200"/>
              </a:spcAft>
              <a:buBlip>
                <a:blip r:embed="rId7"/>
              </a:buBlip>
            </a:pPr>
            <a:r>
              <a:rPr lang="en-GB" sz="2800" b="1">
                <a:latin typeface="Segoe UI"/>
                <a:cs typeface="Segoe UI"/>
              </a:rPr>
              <a:t>Long periods out of work whilst aged 16-24 can have lasting effects</a:t>
            </a:r>
            <a:r>
              <a:rPr lang="en-GB" sz="2800">
                <a:latin typeface="Segoe UI"/>
                <a:cs typeface="Segoe UI"/>
              </a:rPr>
              <a:t>, with those affected finding it hard to develop the skills they need to obtain and sustain good work with progression opportunities.  The increased number of young people in Rotherham who are NEET risks creating a long-term challenge for the Borough.</a:t>
            </a:r>
          </a:p>
          <a:p>
            <a:pPr marL="720090" indent="-720090">
              <a:lnSpc>
                <a:spcPct val="120000"/>
              </a:lnSpc>
              <a:spcAft>
                <a:spcPts val="1200"/>
              </a:spcAft>
              <a:buBlip>
                <a:blip r:embed="rId7"/>
              </a:buBlip>
            </a:pPr>
            <a:r>
              <a:rPr lang="en-GB" sz="2800">
                <a:latin typeface="Segoe UI"/>
                <a:cs typeface="Segoe UI"/>
              </a:rPr>
              <a:t>Higher rates of </a:t>
            </a:r>
            <a:r>
              <a:rPr lang="en-GB" sz="2800" b="1">
                <a:latin typeface="Segoe UI"/>
                <a:cs typeface="Segoe UI"/>
              </a:rPr>
              <a:t>persistent absence from school </a:t>
            </a:r>
            <a:r>
              <a:rPr lang="en-GB" sz="2800">
                <a:latin typeface="Segoe UI"/>
                <a:cs typeface="Segoe UI"/>
              </a:rPr>
              <a:t>post-pandemic are associated with an increased risk of becoming NEET.  Early support for young people at risk of disengaging with education, and better CEIAG for all young people to support good transitions, are key to reducing the number of young people becoming NEET.</a:t>
            </a:r>
          </a:p>
          <a:p>
            <a:pPr marL="720090" indent="-720090">
              <a:lnSpc>
                <a:spcPct val="120000"/>
              </a:lnSpc>
              <a:spcAft>
                <a:spcPts val="1200"/>
              </a:spcAft>
              <a:buBlip>
                <a:blip r:embed="rId7"/>
              </a:buBlip>
            </a:pPr>
            <a:r>
              <a:rPr lang="en-GB" sz="2800">
                <a:latin typeface="Segoe UI"/>
                <a:cs typeface="Segoe UI"/>
              </a:rPr>
              <a:t>An </a:t>
            </a:r>
            <a:r>
              <a:rPr lang="en-GB" sz="2800" b="1">
                <a:latin typeface="Segoe UI"/>
                <a:cs typeface="Segoe UI"/>
              </a:rPr>
              <a:t>engaging and accessible offer </a:t>
            </a:r>
            <a:r>
              <a:rPr lang="en-GB" sz="2800">
                <a:latin typeface="Segoe UI"/>
                <a:cs typeface="Segoe UI"/>
              </a:rPr>
              <a:t>is needed for NEET young people, recognising challenges faced in travel to learn and the negative associations many have with ‘learning’.  </a:t>
            </a:r>
          </a:p>
        </p:txBody>
      </p:sp>
      <p:cxnSp>
        <p:nvCxnSpPr>
          <p:cNvPr id="13" name="Straight Connector 12">
            <a:extLst>
              <a:ext uri="{FF2B5EF4-FFF2-40B4-BE49-F238E27FC236}">
                <a16:creationId xmlns:a16="http://schemas.microsoft.com/office/drawing/2014/main" id="{81347B33-8A78-71BE-3AA6-38782A3CF891}"/>
              </a:ext>
            </a:extLst>
          </p:cNvPr>
          <p:cNvCxnSpPr>
            <a:cxnSpLocks/>
          </p:cNvCxnSpPr>
          <p:nvPr/>
        </p:nvCxnSpPr>
        <p:spPr>
          <a:xfrm>
            <a:off x="5652925" y="9829800"/>
            <a:ext cx="0" cy="2360215"/>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AEAB13-0CBE-56A9-7BC6-4B65BB72A421}"/>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Department for Education, 2023</a:t>
            </a:r>
          </a:p>
        </p:txBody>
      </p:sp>
      <p:pic>
        <p:nvPicPr>
          <p:cNvPr id="3" name="Picture 2">
            <a:extLst>
              <a:ext uri="{FF2B5EF4-FFF2-40B4-BE49-F238E27FC236}">
                <a16:creationId xmlns:a16="http://schemas.microsoft.com/office/drawing/2014/main" id="{F719E4B1-13A8-5B9B-398C-A08DD06B204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9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4516-3438-885F-34D7-D3E0D62E97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4A91BC-EEAC-4272-90E3-1F123B73452E}"/>
              </a:ext>
            </a:extLst>
          </p:cNvPr>
          <p:cNvSpPr>
            <a:spLocks noGrp="1"/>
          </p:cNvSpPr>
          <p:nvPr>
            <p:ph type="title"/>
          </p:nvPr>
        </p:nvSpPr>
        <p:spPr>
          <a:xfrm>
            <a:off x="929964" y="211822"/>
            <a:ext cx="21021675" cy="1573800"/>
          </a:xfrm>
        </p:spPr>
        <p:txBody>
          <a:bodyPr>
            <a:normAutofit/>
          </a:bodyPr>
          <a:lstStyle/>
          <a:p>
            <a:pPr lvl="0">
              <a:spcBef>
                <a:spcPts val="600"/>
              </a:spcBef>
              <a:spcAft>
                <a:spcPts val="600"/>
              </a:spcAft>
            </a:pPr>
            <a:r>
              <a:rPr lang="en-GB" sz="7200"/>
              <a:t>Employment Support Provision</a:t>
            </a:r>
          </a:p>
        </p:txBody>
      </p:sp>
      <p:sp>
        <p:nvSpPr>
          <p:cNvPr id="5" name="Text Placeholder 1">
            <a:extLst>
              <a:ext uri="{FF2B5EF4-FFF2-40B4-BE49-F238E27FC236}">
                <a16:creationId xmlns:a16="http://schemas.microsoft.com/office/drawing/2014/main" id="{D6B1941B-51AE-36F0-72D7-7D0BB09D6A38}"/>
              </a:ext>
            </a:extLst>
          </p:cNvPr>
          <p:cNvSpPr txBox="1">
            <a:spLocks/>
          </p:cNvSpPr>
          <p:nvPr/>
        </p:nvSpPr>
        <p:spPr>
          <a:xfrm>
            <a:off x="10847420" y="1804416"/>
            <a:ext cx="12345600" cy="7848597"/>
          </a:xfrm>
          <a:prstGeom prst="rect">
            <a:avLst/>
          </a:prstGeom>
        </p:spPr>
        <p:txBody>
          <a:bodyPr vert="horz" lIns="0" tIns="0" rIns="0" bIns="0" rtlCol="0" anchor="t">
            <a:no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0" indent="-720090">
              <a:lnSpc>
                <a:spcPct val="100000"/>
              </a:lnSpc>
              <a:spcAft>
                <a:spcPts val="1200"/>
              </a:spcAft>
              <a:buBlip>
                <a:blip r:embed="rId2"/>
              </a:buBlip>
            </a:pPr>
            <a:r>
              <a:rPr lang="en-GB" sz="2800">
                <a:latin typeface="Segoe UI"/>
                <a:cs typeface="Segoe UI"/>
              </a:rPr>
              <a:t>In January 2025, 37,580 people in Rotherham were in receipt Universal Credit. Of these, 18% were required to search for work. </a:t>
            </a:r>
            <a:r>
              <a:rPr lang="en-GB" sz="2800" b="1">
                <a:latin typeface="Segoe UI"/>
                <a:cs typeface="Segoe UI"/>
              </a:rPr>
              <a:t>Over 6,730 people who are not working or have very low earnings are receiving employment support</a:t>
            </a:r>
            <a:r>
              <a:rPr lang="en-GB" sz="2800">
                <a:latin typeface="Segoe UI"/>
                <a:cs typeface="Segoe UI"/>
              </a:rPr>
              <a:t> from a work coach to plan their work search and preparation. </a:t>
            </a:r>
          </a:p>
          <a:p>
            <a:pPr marL="720090" indent="-720090">
              <a:lnSpc>
                <a:spcPct val="100000"/>
              </a:lnSpc>
              <a:spcAft>
                <a:spcPts val="1200"/>
              </a:spcAft>
              <a:buBlip>
                <a:blip r:embed="rId2"/>
              </a:buBlip>
            </a:pPr>
            <a:r>
              <a:rPr lang="en-GB" sz="2800">
                <a:latin typeface="Segoe UI"/>
                <a:cs typeface="Segoe UI"/>
              </a:rPr>
              <a:t>In August 2024, around 8,240 people in Rotherham claimed Employment and Support Allowance. Of these, 8% were placed in the work-related activity group. This suggests that </a:t>
            </a:r>
            <a:r>
              <a:rPr lang="en-GB" sz="2800" b="1">
                <a:latin typeface="Segoe UI"/>
                <a:cs typeface="Segoe UI"/>
              </a:rPr>
              <a:t>over 620 people with a health condition or disability that limits their ability to work are receiving support to return to employment.</a:t>
            </a:r>
            <a:r>
              <a:rPr lang="en-GB" sz="2800">
                <a:latin typeface="Segoe UI"/>
                <a:cs typeface="Segoe UI"/>
              </a:rPr>
              <a:t> This includes regular interviews with a work coach to improve their skills or write a CV.</a:t>
            </a:r>
          </a:p>
          <a:p>
            <a:pPr marL="720090" indent="-720090">
              <a:lnSpc>
                <a:spcPct val="100000"/>
              </a:lnSpc>
              <a:spcAft>
                <a:spcPts val="1200"/>
              </a:spcAft>
              <a:buBlip>
                <a:blip r:embed="rId2"/>
              </a:buBlip>
            </a:pPr>
            <a:r>
              <a:rPr lang="en-GB" sz="2800">
                <a:latin typeface="Segoe UI"/>
                <a:cs typeface="Segoe UI"/>
              </a:rPr>
              <a:t>A </a:t>
            </a:r>
            <a:r>
              <a:rPr lang="en-GB" sz="2800" b="1">
                <a:latin typeface="Segoe UI"/>
                <a:cs typeface="Segoe UI"/>
              </a:rPr>
              <a:t>wide range of organisations and services </a:t>
            </a:r>
            <a:r>
              <a:rPr lang="en-GB" sz="2800">
                <a:latin typeface="Segoe UI"/>
                <a:cs typeface="Segoe UI"/>
              </a:rPr>
              <a:t>provide employment support to those far from the labour market in Rotherham, often with short-term funding, varying eligibility criteria and potentially overlapping support offers.</a:t>
            </a:r>
          </a:p>
          <a:p>
            <a:pPr marL="720090" indent="-720090">
              <a:lnSpc>
                <a:spcPct val="100000"/>
              </a:lnSpc>
              <a:spcAft>
                <a:spcPts val="1200"/>
              </a:spcAft>
              <a:buBlip>
                <a:blip r:embed="rId2"/>
              </a:buBlip>
            </a:pPr>
            <a:r>
              <a:rPr lang="en-GB" sz="2800" b="1">
                <a:latin typeface="Segoe UI"/>
                <a:cs typeface="Segoe UI"/>
              </a:rPr>
              <a:t>Extension of UKSPF funding </a:t>
            </a:r>
            <a:r>
              <a:rPr lang="en-GB" sz="2800">
                <a:latin typeface="Segoe UI"/>
                <a:cs typeface="Segoe UI"/>
              </a:rPr>
              <a:t>means some support for inactive young people (Ambition and Creative Skills traineeships) will continue in 25/26.</a:t>
            </a:r>
          </a:p>
          <a:p>
            <a:pPr marL="720090" indent="-720090">
              <a:lnSpc>
                <a:spcPct val="100000"/>
              </a:lnSpc>
              <a:spcAft>
                <a:spcPts val="1200"/>
              </a:spcAft>
              <a:buBlip>
                <a:blip r:embed="rId2"/>
              </a:buBlip>
            </a:pPr>
            <a:r>
              <a:rPr lang="en-GB" sz="2800" b="1">
                <a:latin typeface="Segoe UI"/>
                <a:cs typeface="Segoe UI"/>
              </a:rPr>
              <a:t>New interventions coming on-stream </a:t>
            </a:r>
            <a:r>
              <a:rPr lang="en-GB" sz="2800">
                <a:latin typeface="Segoe UI"/>
                <a:cs typeface="Segoe UI"/>
              </a:rPr>
              <a:t>include Connect to Work (Autumn, replacement for Working Win project in SY) and enhanced support through Pathways to Work Trailblazer funding (April 2025).</a:t>
            </a:r>
          </a:p>
          <a:p>
            <a:pPr marL="720090" indent="-720090">
              <a:lnSpc>
                <a:spcPct val="100000"/>
              </a:lnSpc>
              <a:spcAft>
                <a:spcPts val="1200"/>
              </a:spcAft>
              <a:buBlip>
                <a:blip r:embed="rId2"/>
              </a:buBlip>
            </a:pPr>
            <a:r>
              <a:rPr lang="en-GB" sz="2800">
                <a:latin typeface="Segoe UI"/>
                <a:cs typeface="Segoe UI"/>
              </a:rPr>
              <a:t>RMBC’s </a:t>
            </a:r>
            <a:r>
              <a:rPr lang="en-GB" sz="2800" b="1">
                <a:latin typeface="Segoe UI"/>
                <a:cs typeface="Segoe UI"/>
              </a:rPr>
              <a:t>Employment Solutions service </a:t>
            </a:r>
            <a:r>
              <a:rPr lang="en-GB" sz="2800">
                <a:latin typeface="Segoe UI"/>
                <a:cs typeface="Segoe UI"/>
              </a:rPr>
              <a:t>is being boosted to deliver and commission this additional support – and to manage and oversee the wider system of support</a:t>
            </a:r>
          </a:p>
        </p:txBody>
      </p:sp>
      <p:graphicFrame>
        <p:nvGraphicFramePr>
          <p:cNvPr id="8" name="Chart 7">
            <a:extLst>
              <a:ext uri="{FF2B5EF4-FFF2-40B4-BE49-F238E27FC236}">
                <a16:creationId xmlns:a16="http://schemas.microsoft.com/office/drawing/2014/main" id="{E5CA233A-6633-A5C2-E0EA-2F7A1B3003D3}"/>
              </a:ext>
            </a:extLst>
          </p:cNvPr>
          <p:cNvGraphicFramePr>
            <a:graphicFrameLocks/>
          </p:cNvGraphicFramePr>
          <p:nvPr>
            <p:extLst>
              <p:ext uri="{D42A27DB-BD31-4B8C-83A1-F6EECF244321}">
                <p14:modId xmlns:p14="http://schemas.microsoft.com/office/powerpoint/2010/main" val="3141610186"/>
              </p:ext>
            </p:extLst>
          </p:nvPr>
        </p:nvGraphicFramePr>
        <p:xfrm>
          <a:off x="1377298" y="3561156"/>
          <a:ext cx="468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3C9167E-A1F4-30C4-28F3-96A9B3DEC4A1}"/>
              </a:ext>
            </a:extLst>
          </p:cNvPr>
          <p:cNvSpPr/>
          <p:nvPr/>
        </p:nvSpPr>
        <p:spPr>
          <a:xfrm>
            <a:off x="2372820" y="4704156"/>
            <a:ext cx="2688956"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chemeClr val="tx1"/>
                </a:solidFill>
              </a:rPr>
              <a:t>671 (8%)</a:t>
            </a:r>
          </a:p>
          <a:p>
            <a:pPr algn="ctr"/>
            <a:r>
              <a:rPr lang="en-GB">
                <a:solidFill>
                  <a:schemeClr val="tx1"/>
                </a:solidFill>
              </a:rPr>
              <a:t>Rotherham’s ESA Claimants in the Work-Related Activity Group</a:t>
            </a:r>
          </a:p>
          <a:p>
            <a:pPr algn="ctr"/>
            <a:r>
              <a:rPr lang="en-GB">
                <a:solidFill>
                  <a:schemeClr val="tx1"/>
                </a:solidFill>
              </a:rPr>
              <a:t>(8% in South Yorkshire and statistical neighbours)</a:t>
            </a:r>
          </a:p>
        </p:txBody>
      </p:sp>
      <p:sp>
        <p:nvSpPr>
          <p:cNvPr id="6" name="TextBox 5">
            <a:extLst>
              <a:ext uri="{FF2B5EF4-FFF2-40B4-BE49-F238E27FC236}">
                <a16:creationId xmlns:a16="http://schemas.microsoft.com/office/drawing/2014/main" id="{1AE8F6A7-C9BB-77EB-8185-7258CF5A111C}"/>
              </a:ext>
            </a:extLst>
          </p:cNvPr>
          <p:cNvSpPr txBox="1"/>
          <p:nvPr/>
        </p:nvSpPr>
        <p:spPr>
          <a:xfrm>
            <a:off x="150333" y="13203549"/>
            <a:ext cx="12184380" cy="369332"/>
          </a:xfrm>
          <a:prstGeom prst="rect">
            <a:avLst/>
          </a:prstGeom>
          <a:noFill/>
        </p:spPr>
        <p:txBody>
          <a:bodyPr wrap="square">
            <a:spAutoFit/>
          </a:bodyPr>
          <a:lstStyle/>
          <a:p>
            <a:pPr algn="l"/>
            <a:r>
              <a:rPr lang="en-GB">
                <a:solidFill>
                  <a:schemeClr val="tx1"/>
                </a:solidFill>
                <a:latin typeface="Segoe UI" panose="020B0502040204020203" pitchFamily="34" charset="0"/>
                <a:cs typeface="Segoe UI" panose="020B0502040204020203" pitchFamily="34" charset="0"/>
              </a:rPr>
              <a:t>Source: Stat-Xplore, Department for Work and Pensions, January 2025</a:t>
            </a:r>
          </a:p>
        </p:txBody>
      </p:sp>
      <p:graphicFrame>
        <p:nvGraphicFramePr>
          <p:cNvPr id="12" name="Chart 11">
            <a:extLst>
              <a:ext uri="{FF2B5EF4-FFF2-40B4-BE49-F238E27FC236}">
                <a16:creationId xmlns:a16="http://schemas.microsoft.com/office/drawing/2014/main" id="{BD209730-0C0A-5657-A3BA-6C05B70C1809}"/>
              </a:ext>
            </a:extLst>
          </p:cNvPr>
          <p:cNvGraphicFramePr>
            <a:graphicFrameLocks/>
          </p:cNvGraphicFramePr>
          <p:nvPr>
            <p:extLst>
              <p:ext uri="{D42A27DB-BD31-4B8C-83A1-F6EECF244321}">
                <p14:modId xmlns:p14="http://schemas.microsoft.com/office/powerpoint/2010/main" val="131164127"/>
              </p:ext>
            </p:extLst>
          </p:nvPr>
        </p:nvGraphicFramePr>
        <p:xfrm>
          <a:off x="5245050" y="7175498"/>
          <a:ext cx="46800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AC81CF5D-9B9E-6482-4735-184859F4D0DF}"/>
              </a:ext>
            </a:extLst>
          </p:cNvPr>
          <p:cNvSpPr/>
          <p:nvPr/>
        </p:nvSpPr>
        <p:spPr>
          <a:xfrm>
            <a:off x="6240572" y="8318498"/>
            <a:ext cx="2688956"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chemeClr val="tx1"/>
                </a:solidFill>
              </a:rPr>
              <a:t>6,733 (18%)</a:t>
            </a:r>
          </a:p>
          <a:p>
            <a:pPr algn="ctr"/>
            <a:r>
              <a:rPr lang="en-GB">
                <a:solidFill>
                  <a:schemeClr val="tx1"/>
                </a:solidFill>
              </a:rPr>
              <a:t>People on Universal Credit Searching for Work (20% in South Yorkshire and statistical neighbours)</a:t>
            </a:r>
          </a:p>
        </p:txBody>
      </p:sp>
      <p:pic>
        <p:nvPicPr>
          <p:cNvPr id="2" name="Picture 2">
            <a:extLst>
              <a:ext uri="{FF2B5EF4-FFF2-40B4-BE49-F238E27FC236}">
                <a16:creationId xmlns:a16="http://schemas.microsoft.com/office/drawing/2014/main" id="{2DA4EADB-09FC-B185-40E4-96FA027CB5D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59932" y="12161520"/>
            <a:ext cx="2174876" cy="50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6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6457-704B-C017-AC3D-75BBFA9BF8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BA30EE-77DC-A1E1-097A-474CBC856982}"/>
              </a:ext>
            </a:extLst>
          </p:cNvPr>
          <p:cNvSpPr>
            <a:spLocks noGrp="1"/>
          </p:cNvSpPr>
          <p:nvPr>
            <p:ph type="title"/>
          </p:nvPr>
        </p:nvSpPr>
        <p:spPr/>
        <p:txBody>
          <a:bodyPr>
            <a:normAutofit fontScale="90000"/>
          </a:bodyPr>
          <a:lstStyle/>
          <a:p>
            <a:pPr lvl="0">
              <a:spcBef>
                <a:spcPts val="600"/>
              </a:spcBef>
              <a:spcAft>
                <a:spcPts val="600"/>
              </a:spcAft>
            </a:pPr>
            <a:r>
              <a:rPr lang="en-GB" sz="7200"/>
              <a:t>Geographic concentrations, deprivation and low incomes</a:t>
            </a:r>
          </a:p>
        </p:txBody>
      </p:sp>
      <p:graphicFrame>
        <p:nvGraphicFramePr>
          <p:cNvPr id="3" name="Chart 2">
            <a:extLst>
              <a:ext uri="{FF2B5EF4-FFF2-40B4-BE49-F238E27FC236}">
                <a16:creationId xmlns:a16="http://schemas.microsoft.com/office/drawing/2014/main" id="{D782F048-2742-BDA1-FAD0-1917479C0F92}"/>
              </a:ext>
            </a:extLst>
          </p:cNvPr>
          <p:cNvGraphicFramePr>
            <a:graphicFrameLocks/>
          </p:cNvGraphicFramePr>
          <p:nvPr/>
        </p:nvGraphicFramePr>
        <p:xfrm>
          <a:off x="1059250" y="8749076"/>
          <a:ext cx="9720000" cy="39763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CBF462CF-4F00-7F13-431F-7E6845954113}"/>
              </a:ext>
            </a:extLst>
          </p:cNvPr>
          <p:cNvSpPr txBox="1">
            <a:spLocks/>
          </p:cNvSpPr>
          <p:nvPr/>
        </p:nvSpPr>
        <p:spPr>
          <a:xfrm>
            <a:off x="10966450" y="3015053"/>
            <a:ext cx="12345600" cy="9737841"/>
          </a:xfrm>
          <a:prstGeom prst="rect">
            <a:avLst/>
          </a:prstGeom>
        </p:spPr>
        <p:txBody>
          <a:bodyPr vert="horz" lIns="0" tIns="0" rIns="0" bIns="0" rtlCol="0" anchor="t">
            <a:normAutofit fontScale="40000" lnSpcReduction="2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0" indent="-720090" algn="l">
              <a:lnSpc>
                <a:spcPct val="120000"/>
              </a:lnSpc>
              <a:spcAft>
                <a:spcPts val="1200"/>
              </a:spcAft>
              <a:buBlip>
                <a:blip r:embed="rId3"/>
              </a:buBlip>
            </a:pPr>
            <a:r>
              <a:rPr lang="en-GB" sz="7000" b="1">
                <a:latin typeface="Segoe UI"/>
                <a:cs typeface="Segoe UI"/>
              </a:rPr>
              <a:t>35% of LSOAs in Rotherham fall within the 10% most deprived areas in England</a:t>
            </a:r>
            <a:r>
              <a:rPr lang="en-GB" sz="7000">
                <a:latin typeface="Segoe UI"/>
                <a:cs typeface="Segoe UI"/>
              </a:rPr>
              <a:t>, slightly above the statistical neighbours’ average (34%), reflecting high levels of deprivation. </a:t>
            </a:r>
            <a:endParaRPr lang="en-US" sz="7000">
              <a:latin typeface="Segoe UI"/>
              <a:cs typeface="Segoe UI"/>
            </a:endParaRPr>
          </a:p>
          <a:p>
            <a:pPr marL="720090" indent="-720090" algn="l">
              <a:lnSpc>
                <a:spcPct val="120000"/>
              </a:lnSpc>
              <a:spcAft>
                <a:spcPts val="1200"/>
              </a:spcAft>
              <a:buBlip>
                <a:blip r:embed="rId3"/>
              </a:buBlip>
            </a:pPr>
            <a:r>
              <a:rPr lang="en-GB" sz="7000" b="1">
                <a:latin typeface="Segoe UI"/>
                <a:cs typeface="Segoe UI"/>
              </a:rPr>
              <a:t>Deprivation is particularly high in the domains of employment </a:t>
            </a:r>
            <a:r>
              <a:rPr lang="en-GB" sz="7000">
                <a:latin typeface="Segoe UI"/>
                <a:cs typeface="Segoe UI"/>
              </a:rPr>
              <a:t>(43%), </a:t>
            </a:r>
            <a:r>
              <a:rPr lang="en-GB" sz="7000" b="1">
                <a:latin typeface="Segoe UI"/>
                <a:cs typeface="Segoe UI"/>
              </a:rPr>
              <a:t>education, skills and training </a:t>
            </a:r>
            <a:r>
              <a:rPr lang="en-GB" sz="7000">
                <a:latin typeface="Segoe UI"/>
                <a:cs typeface="Segoe UI"/>
              </a:rPr>
              <a:t>(39%) </a:t>
            </a:r>
            <a:r>
              <a:rPr lang="en-GB" sz="7000" b="1">
                <a:latin typeface="Segoe UI"/>
                <a:cs typeface="Segoe UI"/>
              </a:rPr>
              <a:t>and income </a:t>
            </a:r>
            <a:r>
              <a:rPr lang="en-GB" sz="7000">
                <a:latin typeface="Segoe UI"/>
                <a:cs typeface="Segoe UI"/>
              </a:rPr>
              <a:t>(35%). Pockets of deprivation are notably present in areas such as Rotherham Central, Eastwood and Maltby, with the wards of Rotherham East, Rotherham West and Boston Castle demonstrating high levels of need across a range of indicators. </a:t>
            </a:r>
          </a:p>
          <a:p>
            <a:pPr marL="720090" indent="-720090" algn="l">
              <a:lnSpc>
                <a:spcPct val="120000"/>
              </a:lnSpc>
              <a:spcAft>
                <a:spcPts val="1200"/>
              </a:spcAft>
              <a:buBlip>
                <a:blip r:embed="rId3"/>
              </a:buBlip>
            </a:pPr>
            <a:r>
              <a:rPr lang="en-GB" sz="7000">
                <a:latin typeface="Segoe UI"/>
                <a:cs typeface="Segoe UI"/>
              </a:rPr>
              <a:t>There is a </a:t>
            </a:r>
            <a:r>
              <a:rPr lang="en-GB" sz="7000" b="1">
                <a:latin typeface="Segoe UI"/>
                <a:cs typeface="Segoe UI"/>
              </a:rPr>
              <a:t>close relationship </a:t>
            </a:r>
            <a:r>
              <a:rPr lang="en-GB" sz="7000">
                <a:latin typeface="Segoe UI"/>
                <a:cs typeface="Segoe UI"/>
              </a:rPr>
              <a:t>between areas with high levels of ill-health, high levels of deprivation and high levels of economic inactivity.</a:t>
            </a:r>
          </a:p>
          <a:p>
            <a:pPr marL="720090" indent="-720090">
              <a:lnSpc>
                <a:spcPct val="120000"/>
              </a:lnSpc>
              <a:spcAft>
                <a:spcPts val="1200"/>
              </a:spcAft>
              <a:buBlip>
                <a:blip r:embed="rId3"/>
              </a:buBlip>
            </a:pPr>
            <a:r>
              <a:rPr lang="en-GB" sz="7000">
                <a:latin typeface="Segoe UI"/>
                <a:cs typeface="Segoe UI"/>
              </a:rPr>
              <a:t>As of 2023, </a:t>
            </a:r>
            <a:r>
              <a:rPr lang="en-GB" sz="7000" b="1">
                <a:latin typeface="Segoe UI"/>
                <a:cs typeface="Segoe UI"/>
              </a:rPr>
              <a:t>19% of children under 16 living in Rotherham were living in absolute poverty</a:t>
            </a:r>
            <a:r>
              <a:rPr lang="en-GB" sz="7000">
                <a:latin typeface="Segoe UI"/>
                <a:cs typeface="Segoe UI"/>
              </a:rPr>
              <a:t>, higher than the national average (14%). Some areas in Rotherham Central, Eastwood, and </a:t>
            </a:r>
            <a:r>
              <a:rPr lang="en-GB" sz="7000" err="1">
                <a:latin typeface="Segoe UI"/>
                <a:cs typeface="Segoe UI"/>
              </a:rPr>
              <a:t>Masbrough</a:t>
            </a:r>
            <a:r>
              <a:rPr lang="en-GB" sz="7000">
                <a:latin typeface="Segoe UI"/>
                <a:cs typeface="Segoe UI"/>
              </a:rPr>
              <a:t> have particularly high proportions of children in poverty, with figures reaching up to 73%. </a:t>
            </a:r>
          </a:p>
          <a:p>
            <a:pPr marL="720090" indent="-720090">
              <a:lnSpc>
                <a:spcPct val="120000"/>
              </a:lnSpc>
              <a:spcAft>
                <a:spcPts val="1200"/>
              </a:spcAft>
              <a:buBlip>
                <a:blip r:embed="rId3"/>
              </a:buBlip>
            </a:pPr>
            <a:r>
              <a:rPr lang="en-GB" sz="7000">
                <a:latin typeface="Segoe UI"/>
                <a:cs typeface="Segoe UI"/>
              </a:rPr>
              <a:t>The Council’s emerging Council Plan seeks to create </a:t>
            </a:r>
            <a:r>
              <a:rPr lang="en-GB" sz="7000" b="1">
                <a:latin typeface="Segoe UI"/>
                <a:cs typeface="Segoe UI"/>
              </a:rPr>
              <a:t>vibrant communities</a:t>
            </a:r>
            <a:r>
              <a:rPr lang="en-GB" sz="7000">
                <a:latin typeface="Segoe UI"/>
                <a:cs typeface="Segoe UI"/>
              </a:rPr>
              <a:t>, and the Place-Based Investment Strategy highlights the importance of </a:t>
            </a:r>
            <a:r>
              <a:rPr lang="en-GB" sz="7000">
                <a:solidFill>
                  <a:srgbClr val="00607F"/>
                </a:solidFill>
              </a:rPr>
              <a:t>supporting residents to gain the skills to enable them to work – given the clear link between worklessness, low attainment and material deprivation, this is key to reducing inequalities. </a:t>
            </a:r>
            <a:endParaRPr lang="en-GB" sz="7000"/>
          </a:p>
          <a:p>
            <a:pPr marL="720090" indent="-720090">
              <a:lnSpc>
                <a:spcPct val="120000"/>
              </a:lnSpc>
              <a:spcAft>
                <a:spcPts val="1200"/>
              </a:spcAft>
              <a:buFont typeface="+mj-lt"/>
              <a:buBlip>
                <a:blip r:embed="rId3"/>
              </a:buBlip>
            </a:pPr>
            <a:endParaRPr lang="en-GB" sz="4400"/>
          </a:p>
        </p:txBody>
      </p:sp>
      <p:sp>
        <p:nvSpPr>
          <p:cNvPr id="9" name="TextBox 8">
            <a:extLst>
              <a:ext uri="{FF2B5EF4-FFF2-40B4-BE49-F238E27FC236}">
                <a16:creationId xmlns:a16="http://schemas.microsoft.com/office/drawing/2014/main" id="{C3AD75DC-4675-2656-C405-C7AC35D1477E}"/>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English indices of deprivation, MHCLG, 2019; Child poverty, House of Commons Library, 2024</a:t>
            </a:r>
          </a:p>
        </p:txBody>
      </p:sp>
      <p:pic>
        <p:nvPicPr>
          <p:cNvPr id="7" name="Picture 6">
            <a:extLst>
              <a:ext uri="{FF2B5EF4-FFF2-40B4-BE49-F238E27FC236}">
                <a16:creationId xmlns:a16="http://schemas.microsoft.com/office/drawing/2014/main" id="{5969C4AC-9143-800C-454E-713526C49C69}"/>
              </a:ext>
            </a:extLst>
          </p:cNvPr>
          <p:cNvPicPr>
            <a:picLocks noChangeAspect="1"/>
          </p:cNvPicPr>
          <p:nvPr/>
        </p:nvPicPr>
        <p:blipFill>
          <a:blip r:embed="rId4">
            <a:duotone>
              <a:schemeClr val="accent1">
                <a:shade val="45000"/>
                <a:satMod val="135000"/>
              </a:schemeClr>
              <a:prstClr val="white"/>
            </a:duotone>
          </a:blip>
          <a:srcRect t="289"/>
          <a:stretch/>
        </p:blipFill>
        <p:spPr>
          <a:xfrm>
            <a:off x="1065600" y="4038600"/>
            <a:ext cx="5321344" cy="4373956"/>
          </a:xfrm>
          <a:prstGeom prst="rect">
            <a:avLst/>
          </a:prstGeom>
        </p:spPr>
      </p:pic>
      <p:pic>
        <p:nvPicPr>
          <p:cNvPr id="10" name="Picture 9">
            <a:extLst>
              <a:ext uri="{FF2B5EF4-FFF2-40B4-BE49-F238E27FC236}">
                <a16:creationId xmlns:a16="http://schemas.microsoft.com/office/drawing/2014/main" id="{AC0A4DE4-3ED2-00C7-C07C-740D879BEE93}"/>
              </a:ext>
            </a:extLst>
          </p:cNvPr>
          <p:cNvPicPr>
            <a:picLocks noChangeAspect="1"/>
          </p:cNvPicPr>
          <p:nvPr/>
        </p:nvPicPr>
        <p:blipFill>
          <a:blip r:embed="rId5">
            <a:alphaModFix/>
            <a:duotone>
              <a:schemeClr val="accent1">
                <a:shade val="45000"/>
                <a:satMod val="135000"/>
              </a:schemeClr>
              <a:prstClr val="white"/>
            </a:duotone>
          </a:blip>
          <a:srcRect b="1444"/>
          <a:stretch/>
        </p:blipFill>
        <p:spPr>
          <a:xfrm>
            <a:off x="6318250" y="4038600"/>
            <a:ext cx="4343399" cy="4373956"/>
          </a:xfrm>
          <a:prstGeom prst="rect">
            <a:avLst/>
          </a:prstGeom>
        </p:spPr>
      </p:pic>
      <p:graphicFrame>
        <p:nvGraphicFramePr>
          <p:cNvPr id="11" name="Table 10">
            <a:extLst>
              <a:ext uri="{FF2B5EF4-FFF2-40B4-BE49-F238E27FC236}">
                <a16:creationId xmlns:a16="http://schemas.microsoft.com/office/drawing/2014/main" id="{CC5D0C55-FDBE-9A1B-CAA3-3CDC5E4C0A54}"/>
              </a:ext>
            </a:extLst>
          </p:cNvPr>
          <p:cNvGraphicFramePr>
            <a:graphicFrameLocks noGrp="1"/>
          </p:cNvGraphicFramePr>
          <p:nvPr/>
        </p:nvGraphicFramePr>
        <p:xfrm>
          <a:off x="1065600" y="3505200"/>
          <a:ext cx="9596050" cy="505498"/>
        </p:xfrm>
        <a:graphic>
          <a:graphicData uri="http://schemas.openxmlformats.org/drawingml/2006/table">
            <a:tbl>
              <a:tblPr firstRow="1" bandRow="1">
                <a:tableStyleId>{5C22544A-7EE6-4342-B048-85BDC9FD1C3A}</a:tableStyleId>
              </a:tblPr>
              <a:tblGrid>
                <a:gridCol w="4798025">
                  <a:extLst>
                    <a:ext uri="{9D8B030D-6E8A-4147-A177-3AD203B41FA5}">
                      <a16:colId xmlns:a16="http://schemas.microsoft.com/office/drawing/2014/main" val="2959319520"/>
                    </a:ext>
                  </a:extLst>
                </a:gridCol>
                <a:gridCol w="4798025">
                  <a:extLst>
                    <a:ext uri="{9D8B030D-6E8A-4147-A177-3AD203B41FA5}">
                      <a16:colId xmlns:a16="http://schemas.microsoft.com/office/drawing/2014/main" val="1737885237"/>
                    </a:ext>
                  </a:extLst>
                </a:gridCol>
              </a:tblGrid>
              <a:tr h="505498">
                <a:tc>
                  <a:txBody>
                    <a:bodyPr/>
                    <a:lstStyle/>
                    <a:p>
                      <a:pPr algn="ctr"/>
                      <a:r>
                        <a:rPr lang="en-GB" sz="1800"/>
                        <a:t>Index of Multiple Deprivation, 2019</a:t>
                      </a:r>
                    </a:p>
                  </a:txBody>
                  <a:tcPr anchor="ctr"/>
                </a:tc>
                <a:tc>
                  <a:txBody>
                    <a:bodyPr/>
                    <a:lstStyle/>
                    <a:p>
                      <a:pPr algn="ctr"/>
                      <a:r>
                        <a:rPr lang="en-GB" sz="1800"/>
                        <a:t>Education, Skills and Training, 2019</a:t>
                      </a:r>
                    </a:p>
                  </a:txBody>
                  <a:tcPr anchor="ctr"/>
                </a:tc>
                <a:extLst>
                  <a:ext uri="{0D108BD9-81ED-4DB2-BD59-A6C34878D82A}">
                    <a16:rowId xmlns:a16="http://schemas.microsoft.com/office/drawing/2014/main" val="1871016895"/>
                  </a:ext>
                </a:extLst>
              </a:tr>
            </a:tbl>
          </a:graphicData>
        </a:graphic>
      </p:graphicFrame>
      <p:pic>
        <p:nvPicPr>
          <p:cNvPr id="2" name="Picture 2">
            <a:extLst>
              <a:ext uri="{FF2B5EF4-FFF2-40B4-BE49-F238E27FC236}">
                <a16:creationId xmlns:a16="http://schemas.microsoft.com/office/drawing/2014/main" id="{C515099F-E2BD-AB4C-B1D5-4C41AD3E792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9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923F-C56E-0A1A-79CC-D984BCE4D8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1FFAAF-FADD-D916-8D63-6C198596B44A}"/>
              </a:ext>
            </a:extLst>
          </p:cNvPr>
          <p:cNvSpPr>
            <a:spLocks noGrp="1"/>
          </p:cNvSpPr>
          <p:nvPr>
            <p:ph type="title"/>
          </p:nvPr>
        </p:nvSpPr>
        <p:spPr>
          <a:xfrm>
            <a:off x="872213" y="324125"/>
            <a:ext cx="22070914" cy="1573800"/>
          </a:xfrm>
        </p:spPr>
        <p:txBody>
          <a:bodyPr>
            <a:normAutofit fontScale="90000"/>
          </a:bodyPr>
          <a:lstStyle/>
          <a:p>
            <a:pPr lvl="0">
              <a:spcBef>
                <a:spcPts val="600"/>
              </a:spcBef>
              <a:spcAft>
                <a:spcPts val="600"/>
              </a:spcAft>
            </a:pPr>
            <a:r>
              <a:rPr lang="en-GB" sz="7200"/>
              <a:t>Vacancies, hard to fill roles and recruitment challenges</a:t>
            </a:r>
          </a:p>
        </p:txBody>
      </p:sp>
      <p:sp>
        <p:nvSpPr>
          <p:cNvPr id="3" name="Text Placeholder 1">
            <a:extLst>
              <a:ext uri="{FF2B5EF4-FFF2-40B4-BE49-F238E27FC236}">
                <a16:creationId xmlns:a16="http://schemas.microsoft.com/office/drawing/2014/main" id="{A09696D2-106B-A1A1-1C14-516437D566B4}"/>
              </a:ext>
            </a:extLst>
          </p:cNvPr>
          <p:cNvSpPr txBox="1">
            <a:spLocks/>
          </p:cNvSpPr>
          <p:nvPr/>
        </p:nvSpPr>
        <p:spPr>
          <a:xfrm>
            <a:off x="10966450" y="1603701"/>
            <a:ext cx="12862814" cy="8839200"/>
          </a:xfrm>
          <a:prstGeom prst="rect">
            <a:avLst/>
          </a:prstGeom>
        </p:spPr>
        <p:txBody>
          <a:bodyPr vert="horz" lIns="0" tIns="0" rIns="0" bIns="0" rtlCol="0">
            <a:no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20000"/>
              </a:lnSpc>
              <a:spcAft>
                <a:spcPts val="1200"/>
              </a:spcAft>
              <a:buBlip>
                <a:blip r:embed="rId2"/>
              </a:buBlip>
            </a:pPr>
            <a:r>
              <a:rPr lang="en-GB" sz="2400"/>
              <a:t>Supporting those far from the labour market towards work is dependent on </a:t>
            </a:r>
            <a:r>
              <a:rPr lang="en-GB" sz="2400" b="1"/>
              <a:t>the number and nature of employment opportunities available locally</a:t>
            </a:r>
            <a:r>
              <a:rPr lang="en-GB" sz="2400"/>
              <a:t>, and how well these align with the aspirations, capabilities and skillsets of economically inactive people.</a:t>
            </a:r>
          </a:p>
          <a:p>
            <a:pPr marL="720094" indent="-720094">
              <a:lnSpc>
                <a:spcPct val="120000"/>
              </a:lnSpc>
              <a:spcAft>
                <a:spcPts val="1200"/>
              </a:spcAft>
              <a:buBlip>
                <a:blip r:embed="rId2"/>
              </a:buBlip>
            </a:pPr>
            <a:r>
              <a:rPr lang="en-GB" sz="2400"/>
              <a:t>Around 1 in 6 (17%) establishments in Rotherham reported at least one vacancy in 2022, below comparator areas (22% across statistical neighbours and 21% in South Yorkshire). </a:t>
            </a:r>
            <a:r>
              <a:rPr lang="en-GB" sz="2400" b="1"/>
              <a:t>60% of these establishments report difficulties filling the roles</a:t>
            </a:r>
            <a:r>
              <a:rPr lang="en-GB" sz="2400"/>
              <a:t>, with 58% of the total number of vacancies identified as hard-to-fill, on par with the average among statistical neighbours (61% and 59%, respectively). </a:t>
            </a:r>
          </a:p>
          <a:p>
            <a:pPr marL="720094" indent="-720094">
              <a:lnSpc>
                <a:spcPct val="120000"/>
              </a:lnSpc>
              <a:spcAft>
                <a:spcPts val="1200"/>
              </a:spcAft>
              <a:buBlip>
                <a:blip r:embed="rId2"/>
              </a:buBlip>
            </a:pPr>
            <a:r>
              <a:rPr lang="en-GB" sz="2400"/>
              <a:t>Recruitment challenges reflect both the </a:t>
            </a:r>
            <a:r>
              <a:rPr lang="en-GB" sz="2400" b="1"/>
              <a:t>low number of applicants interested in the type of jobs offered and with the skills required</a:t>
            </a:r>
            <a:r>
              <a:rPr lang="en-GB" sz="2400"/>
              <a:t>, as well as the poor terms and conditions offered for the posts, including salaries – which aligns with the relative low earnings in the area (see slide 38). </a:t>
            </a:r>
          </a:p>
          <a:p>
            <a:pPr marL="720094" indent="-720094">
              <a:lnSpc>
                <a:spcPct val="120000"/>
              </a:lnSpc>
              <a:spcAft>
                <a:spcPts val="1200"/>
              </a:spcAft>
              <a:buBlip>
                <a:blip r:embed="rId2"/>
              </a:buBlip>
            </a:pPr>
            <a:r>
              <a:rPr lang="en-GB" sz="2400"/>
              <a:t>Feedback from employers focuses on the ‘</a:t>
            </a:r>
            <a:r>
              <a:rPr lang="en-GB" sz="2400" b="1"/>
              <a:t>work readiness’ of younger workers,</a:t>
            </a:r>
            <a:r>
              <a:rPr lang="en-GB" sz="2400"/>
              <a:t> with this seen as a greater issue than technical skills.</a:t>
            </a:r>
          </a:p>
          <a:p>
            <a:pPr marL="720094" indent="-720094">
              <a:lnSpc>
                <a:spcPct val="120000"/>
              </a:lnSpc>
              <a:spcAft>
                <a:spcPts val="1200"/>
              </a:spcAft>
              <a:buBlip>
                <a:blip r:embed="rId2"/>
              </a:buBlip>
            </a:pPr>
            <a:r>
              <a:rPr lang="en-GB" sz="2400"/>
              <a:t>The interaction between the quality and financial rewards of the jobs on offer locally and the relative security and enhanced payments for those deemed not to be capable of work, can lead to </a:t>
            </a:r>
            <a:r>
              <a:rPr lang="en-GB" sz="2400" b="1"/>
              <a:t>perverse incentives and create significant risks for those thinking of moving into work</a:t>
            </a:r>
            <a:r>
              <a:rPr lang="en-GB" sz="2400"/>
              <a:t>.  The Pathways to Work Green Paper sets out the Government’s approach to reforming the benefits system to overcome these issues. </a:t>
            </a:r>
          </a:p>
          <a:p>
            <a:pPr marL="720094" indent="-720094">
              <a:lnSpc>
                <a:spcPct val="120000"/>
              </a:lnSpc>
              <a:spcAft>
                <a:spcPts val="1200"/>
              </a:spcAft>
              <a:buBlip>
                <a:blip r:embed="rId2"/>
              </a:buBlip>
            </a:pPr>
            <a:r>
              <a:rPr lang="en-GB" sz="2400"/>
              <a:t>In Rotherham, a higher proportion of establishments have vacancies for high-skilled jobs (37%) than for labour-intensive roles (28%), and these roles are also more likely to be hard-to-fill (32% of hard-to-fill vacancies, compared to 16% from labour-intensive occupations).  </a:t>
            </a:r>
          </a:p>
        </p:txBody>
      </p:sp>
      <p:graphicFrame>
        <p:nvGraphicFramePr>
          <p:cNvPr id="7" name="Chart 6">
            <a:extLst>
              <a:ext uri="{FF2B5EF4-FFF2-40B4-BE49-F238E27FC236}">
                <a16:creationId xmlns:a16="http://schemas.microsoft.com/office/drawing/2014/main" id="{EB3A2A90-D3F0-F866-AECD-815EBC4D00D2}"/>
              </a:ext>
            </a:extLst>
          </p:cNvPr>
          <p:cNvGraphicFramePr>
            <a:graphicFrameLocks/>
          </p:cNvGraphicFramePr>
          <p:nvPr>
            <p:extLst>
              <p:ext uri="{D42A27DB-BD31-4B8C-83A1-F6EECF244321}">
                <p14:modId xmlns:p14="http://schemas.microsoft.com/office/powerpoint/2010/main" val="3736111039"/>
              </p:ext>
            </p:extLst>
          </p:nvPr>
        </p:nvGraphicFramePr>
        <p:xfrm>
          <a:off x="1059250" y="7848600"/>
          <a:ext cx="96024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3E6BDC7-CA37-7023-8876-48B387D6B7FE}"/>
              </a:ext>
            </a:extLst>
          </p:cNvPr>
          <p:cNvGraphicFramePr>
            <a:graphicFrameLocks/>
          </p:cNvGraphicFramePr>
          <p:nvPr>
            <p:extLst>
              <p:ext uri="{D42A27DB-BD31-4B8C-83A1-F6EECF244321}">
                <p14:modId xmlns:p14="http://schemas.microsoft.com/office/powerpoint/2010/main" val="1703301545"/>
              </p:ext>
            </p:extLst>
          </p:nvPr>
        </p:nvGraphicFramePr>
        <p:xfrm>
          <a:off x="1059250" y="3278249"/>
          <a:ext cx="4572000" cy="4417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16F6698-6A06-3CD6-EABD-64A46795A20A}"/>
              </a:ext>
            </a:extLst>
          </p:cNvPr>
          <p:cNvGraphicFramePr>
            <a:graphicFrameLocks/>
          </p:cNvGraphicFramePr>
          <p:nvPr>
            <p:extLst>
              <p:ext uri="{D42A27DB-BD31-4B8C-83A1-F6EECF244321}">
                <p14:modId xmlns:p14="http://schemas.microsoft.com/office/powerpoint/2010/main" val="2032445037"/>
              </p:ext>
            </p:extLst>
          </p:nvPr>
        </p:nvGraphicFramePr>
        <p:xfrm>
          <a:off x="6210773" y="3278249"/>
          <a:ext cx="4572000" cy="441795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F63550BE-4C62-3F4D-6A31-90A205CEE061}"/>
              </a:ext>
            </a:extLst>
          </p:cNvPr>
          <p:cNvSpPr/>
          <p:nvPr/>
        </p:nvSpPr>
        <p:spPr>
          <a:xfrm>
            <a:off x="2077476" y="5351073"/>
            <a:ext cx="2535547" cy="14307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3800" b="1">
                <a:solidFill>
                  <a:srgbClr val="000000"/>
                </a:solidFill>
              </a:rPr>
              <a:t>60%</a:t>
            </a:r>
          </a:p>
          <a:p>
            <a:pPr algn="ctr"/>
            <a:r>
              <a:rPr lang="en-GB">
                <a:solidFill>
                  <a:srgbClr val="000000"/>
                </a:solidFill>
              </a:rPr>
              <a:t>Establishments in Rotherham with Hard to Fill Vacancies</a:t>
            </a:r>
          </a:p>
        </p:txBody>
      </p:sp>
      <p:sp>
        <p:nvSpPr>
          <p:cNvPr id="11" name="Rectangle 10">
            <a:extLst>
              <a:ext uri="{FF2B5EF4-FFF2-40B4-BE49-F238E27FC236}">
                <a16:creationId xmlns:a16="http://schemas.microsoft.com/office/drawing/2014/main" id="{5AEE3D5F-C1D0-9464-A00A-760745981D33}"/>
              </a:ext>
            </a:extLst>
          </p:cNvPr>
          <p:cNvSpPr/>
          <p:nvPr/>
        </p:nvSpPr>
        <p:spPr>
          <a:xfrm>
            <a:off x="7229000" y="5351073"/>
            <a:ext cx="2535547" cy="14307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3800" b="1">
                <a:solidFill>
                  <a:srgbClr val="000000"/>
                </a:solidFill>
              </a:rPr>
              <a:t>58%</a:t>
            </a:r>
          </a:p>
          <a:p>
            <a:pPr algn="ctr"/>
            <a:r>
              <a:rPr lang="en-GB">
                <a:solidFill>
                  <a:srgbClr val="000000"/>
                </a:solidFill>
              </a:rPr>
              <a:t>Hard to Fill Vacancies in Rotherham</a:t>
            </a:r>
          </a:p>
        </p:txBody>
      </p:sp>
      <p:pic>
        <p:nvPicPr>
          <p:cNvPr id="12" name="Picture 11">
            <a:extLst>
              <a:ext uri="{FF2B5EF4-FFF2-40B4-BE49-F238E27FC236}">
                <a16:creationId xmlns:a16="http://schemas.microsoft.com/office/drawing/2014/main" id="{ECA36146-E78F-7BF2-53C6-C4BD7A3BDA81}"/>
              </a:ext>
            </a:extLst>
          </p:cNvPr>
          <p:cNvPicPr>
            <a:picLocks noChangeAspect="1"/>
          </p:cNvPicPr>
          <p:nvPr/>
        </p:nvPicPr>
        <p:blipFill>
          <a:blip r:embed="rId6">
            <a:duotone>
              <a:schemeClr val="accent1">
                <a:shade val="45000"/>
                <a:satMod val="135000"/>
              </a:schemeClr>
              <a:prstClr val="white"/>
            </a:duotone>
            <a:alphaModFix amt="50000"/>
          </a:blip>
          <a:srcRect b="16857"/>
          <a:stretch/>
        </p:blipFill>
        <p:spPr>
          <a:xfrm>
            <a:off x="7618891" y="3988124"/>
            <a:ext cx="1755762" cy="1459789"/>
          </a:xfrm>
          <a:prstGeom prst="rect">
            <a:avLst/>
          </a:prstGeom>
        </p:spPr>
      </p:pic>
      <p:pic>
        <p:nvPicPr>
          <p:cNvPr id="13" name="Picture 12">
            <a:extLst>
              <a:ext uri="{FF2B5EF4-FFF2-40B4-BE49-F238E27FC236}">
                <a16:creationId xmlns:a16="http://schemas.microsoft.com/office/drawing/2014/main" id="{D14C4F93-3BF1-A05C-1522-EBB3DE4DB453}"/>
              </a:ext>
            </a:extLst>
          </p:cNvPr>
          <p:cNvPicPr>
            <a:picLocks noChangeAspect="1"/>
          </p:cNvPicPr>
          <p:nvPr/>
        </p:nvPicPr>
        <p:blipFill>
          <a:blip r:embed="rId7">
            <a:duotone>
              <a:schemeClr val="accent1">
                <a:shade val="45000"/>
                <a:satMod val="135000"/>
              </a:schemeClr>
              <a:prstClr val="white"/>
            </a:duotone>
            <a:alphaModFix amt="50000"/>
          </a:blip>
          <a:srcRect b="16857"/>
          <a:stretch/>
        </p:blipFill>
        <p:spPr>
          <a:xfrm>
            <a:off x="2624879" y="4114800"/>
            <a:ext cx="1451043" cy="1206437"/>
          </a:xfrm>
          <a:prstGeom prst="rect">
            <a:avLst/>
          </a:prstGeom>
        </p:spPr>
      </p:pic>
      <p:sp>
        <p:nvSpPr>
          <p:cNvPr id="14" name="TextBox 13">
            <a:extLst>
              <a:ext uri="{FF2B5EF4-FFF2-40B4-BE49-F238E27FC236}">
                <a16:creationId xmlns:a16="http://schemas.microsoft.com/office/drawing/2014/main" id="{437E1DA6-4EA7-3725-DFBA-96C4261C0F20}"/>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Employer Skills Survey, 2022</a:t>
            </a:r>
          </a:p>
        </p:txBody>
      </p:sp>
      <p:pic>
        <p:nvPicPr>
          <p:cNvPr id="2" name="Picture 2">
            <a:extLst>
              <a:ext uri="{FF2B5EF4-FFF2-40B4-BE49-F238E27FC236}">
                <a16:creationId xmlns:a16="http://schemas.microsoft.com/office/drawing/2014/main" id="{119A87ED-167F-1A4E-C2A4-D2F1DE740A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933" t="-13150"/>
          <a:stretch/>
        </p:blipFill>
        <p:spPr bwMode="auto">
          <a:xfrm>
            <a:off x="18669387" y="12168981"/>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61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5D64-9831-024E-94BF-94E054D2C2BA}"/>
              </a:ext>
            </a:extLst>
          </p:cNvPr>
          <p:cNvSpPr>
            <a:spLocks noGrp="1"/>
          </p:cNvSpPr>
          <p:nvPr>
            <p:ph type="title"/>
          </p:nvPr>
        </p:nvSpPr>
        <p:spPr>
          <a:xfrm>
            <a:off x="827856" y="208369"/>
            <a:ext cx="21021675" cy="1573800"/>
          </a:xfrm>
        </p:spPr>
        <p:txBody>
          <a:bodyPr>
            <a:normAutofit fontScale="90000"/>
          </a:bodyPr>
          <a:lstStyle/>
          <a:p>
            <a:r>
              <a:rPr lang="en-GB"/>
              <a:t>Existing, ongoing and new provision </a:t>
            </a:r>
            <a:r>
              <a:rPr lang="en-GB" sz="4400"/>
              <a:t>(see also slide 30)</a:t>
            </a:r>
          </a:p>
        </p:txBody>
      </p:sp>
      <p:sp>
        <p:nvSpPr>
          <p:cNvPr id="3" name="Text Placeholder 2">
            <a:extLst>
              <a:ext uri="{FF2B5EF4-FFF2-40B4-BE49-F238E27FC236}">
                <a16:creationId xmlns:a16="http://schemas.microsoft.com/office/drawing/2014/main" id="{C375E32E-DCE0-417F-6B32-B3FA8C368106}"/>
              </a:ext>
            </a:extLst>
          </p:cNvPr>
          <p:cNvSpPr>
            <a:spLocks noGrp="1"/>
          </p:cNvSpPr>
          <p:nvPr>
            <p:ph type="body" sz="quarter" idx="10"/>
          </p:nvPr>
        </p:nvSpPr>
        <p:spPr/>
        <p:txBody>
          <a:bodyPr/>
          <a:lstStyle/>
          <a:p>
            <a:endParaRPr lang="en-GB"/>
          </a:p>
        </p:txBody>
      </p:sp>
      <p:graphicFrame>
        <p:nvGraphicFramePr>
          <p:cNvPr id="4" name="Table 3">
            <a:extLst>
              <a:ext uri="{FF2B5EF4-FFF2-40B4-BE49-F238E27FC236}">
                <a16:creationId xmlns:a16="http://schemas.microsoft.com/office/drawing/2014/main" id="{5514A0C5-9E03-4528-14F5-23862B46E5B9}"/>
              </a:ext>
            </a:extLst>
          </p:cNvPr>
          <p:cNvGraphicFramePr>
            <a:graphicFrameLocks noGrp="1"/>
          </p:cNvGraphicFramePr>
          <p:nvPr>
            <p:extLst>
              <p:ext uri="{D42A27DB-BD31-4B8C-83A1-F6EECF244321}">
                <p14:modId xmlns:p14="http://schemas.microsoft.com/office/powerpoint/2010/main" val="1505440385"/>
              </p:ext>
            </p:extLst>
          </p:nvPr>
        </p:nvGraphicFramePr>
        <p:xfrm>
          <a:off x="827856" y="1541872"/>
          <a:ext cx="23111136" cy="11965759"/>
        </p:xfrm>
        <a:graphic>
          <a:graphicData uri="http://schemas.openxmlformats.org/drawingml/2006/table">
            <a:tbl>
              <a:tblPr firstRow="1" bandRow="1">
                <a:tableStyleId>{21E4AEA4-8DFA-4A89-87EB-49C32662AFE0}</a:tableStyleId>
              </a:tblPr>
              <a:tblGrid>
                <a:gridCol w="2625009">
                  <a:extLst>
                    <a:ext uri="{9D8B030D-6E8A-4147-A177-3AD203B41FA5}">
                      <a16:colId xmlns:a16="http://schemas.microsoft.com/office/drawing/2014/main" val="3635152695"/>
                    </a:ext>
                  </a:extLst>
                </a:gridCol>
                <a:gridCol w="4527353">
                  <a:extLst>
                    <a:ext uri="{9D8B030D-6E8A-4147-A177-3AD203B41FA5}">
                      <a16:colId xmlns:a16="http://schemas.microsoft.com/office/drawing/2014/main" val="712815854"/>
                    </a:ext>
                  </a:extLst>
                </a:gridCol>
                <a:gridCol w="10180990">
                  <a:extLst>
                    <a:ext uri="{9D8B030D-6E8A-4147-A177-3AD203B41FA5}">
                      <a16:colId xmlns:a16="http://schemas.microsoft.com/office/drawing/2014/main" val="1656974297"/>
                    </a:ext>
                  </a:extLst>
                </a:gridCol>
                <a:gridCol w="5777784">
                  <a:extLst>
                    <a:ext uri="{9D8B030D-6E8A-4147-A177-3AD203B41FA5}">
                      <a16:colId xmlns:a16="http://schemas.microsoft.com/office/drawing/2014/main" val="269848728"/>
                    </a:ext>
                  </a:extLst>
                </a:gridCol>
              </a:tblGrid>
              <a:tr h="611091">
                <a:tc>
                  <a:txBody>
                    <a:bodyPr/>
                    <a:lstStyle/>
                    <a:p>
                      <a:r>
                        <a:rPr lang="en-GB" sz="2400">
                          <a:latin typeface="Segoe UI" panose="020B0502040204020203" pitchFamily="34" charset="0"/>
                          <a:cs typeface="Segoe UI" panose="020B0502040204020203" pitchFamily="34" charset="0"/>
                        </a:rPr>
                        <a:t>Provision</a:t>
                      </a:r>
                    </a:p>
                  </a:txBody>
                  <a:tcPr/>
                </a:tc>
                <a:tc>
                  <a:txBody>
                    <a:bodyPr/>
                    <a:lstStyle/>
                    <a:p>
                      <a:r>
                        <a:rPr lang="en-GB" sz="2400">
                          <a:latin typeface="Segoe UI" panose="020B0502040204020203" pitchFamily="34" charset="0"/>
                          <a:cs typeface="Segoe UI" panose="020B0502040204020203" pitchFamily="34" charset="0"/>
                        </a:rPr>
                        <a:t>Target groups</a:t>
                      </a:r>
                    </a:p>
                  </a:txBody>
                  <a:tcPr/>
                </a:tc>
                <a:tc>
                  <a:txBody>
                    <a:bodyPr/>
                    <a:lstStyle/>
                    <a:p>
                      <a:r>
                        <a:rPr lang="en-GB" sz="2400">
                          <a:latin typeface="Segoe UI" panose="020B0502040204020203" pitchFamily="34" charset="0"/>
                          <a:cs typeface="Segoe UI" panose="020B0502040204020203" pitchFamily="34" charset="0"/>
                        </a:rPr>
                        <a:t>Description</a:t>
                      </a:r>
                    </a:p>
                  </a:txBody>
                  <a:tcPr/>
                </a:tc>
                <a:tc>
                  <a:txBody>
                    <a:bodyPr/>
                    <a:lstStyle/>
                    <a:p>
                      <a:r>
                        <a:rPr lang="en-GB" sz="2400">
                          <a:latin typeface="Segoe UI" panose="020B0502040204020203" pitchFamily="34" charset="0"/>
                          <a:cs typeface="Segoe UI" panose="020B0502040204020203" pitchFamily="34" charset="0"/>
                        </a:rPr>
                        <a:t>Impact</a:t>
                      </a:r>
                    </a:p>
                  </a:txBody>
                  <a:tcPr/>
                </a:tc>
                <a:extLst>
                  <a:ext uri="{0D108BD9-81ED-4DB2-BD59-A6C34878D82A}">
                    <a16:rowId xmlns:a16="http://schemas.microsoft.com/office/drawing/2014/main" val="3430056420"/>
                  </a:ext>
                </a:extLst>
              </a:tr>
              <a:tr h="208746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Employment Solutions (ongoing)</a:t>
                      </a:r>
                    </a:p>
                    <a:p>
                      <a:endParaRPr lang="en-GB" sz="240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Employed</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Unemployed</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 due to health</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Young people / NEETs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RMBC’s Employment Solutions service supports people to develop the basic skills necessary to help them to gain employment and training. Support is available for those in and out of work, giving people the opportunity to upskill and reskill.</a:t>
                      </a:r>
                    </a:p>
                    <a:p>
                      <a:endParaRPr lang="en-GB" sz="2400">
                        <a:latin typeface="Segoe UI" panose="020B0502040204020203" pitchFamily="34" charset="0"/>
                        <a:cs typeface="Segoe UI" panose="020B05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Over 300 people have participated since 2020 with 200 (66%) going into work or training (of which 50 were young people).</a:t>
                      </a:r>
                    </a:p>
                    <a:p>
                      <a:endParaRPr lang="en-GB" sz="2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44989082"/>
                  </a:ext>
                </a:extLst>
              </a:tr>
              <a:tr h="175346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cs typeface="Segoe UI" panose="020B0502040204020203" pitchFamily="34" charset="0"/>
                        </a:rPr>
                        <a:t>Pathways to Work (emerging)</a:t>
                      </a:r>
                      <a:endParaRPr lang="en-GB" sz="2400" b="1">
                        <a:solidFill>
                          <a:schemeClr val="accent1"/>
                        </a:solidFill>
                        <a:latin typeface="Segoe UI" panose="020B0502040204020203" pitchFamily="34" charset="0"/>
                        <a:ea typeface="+mn-ea"/>
                        <a:cs typeface="Segoe UI" panose="020B0502040204020203" pitchFamily="34" charset="0"/>
                      </a:endParaRPr>
                    </a:p>
                    <a:p>
                      <a:endParaRPr lang="en-GB" sz="240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 due to health</a:t>
                      </a:r>
                    </a:p>
                    <a:p>
                      <a:pPr marL="285750" indent="-285750">
                        <a:buFont typeface="Arial" panose="020B0604020202020204" pitchFamily="34" charset="0"/>
                        <a:buChar char="•"/>
                      </a:pPr>
                      <a:endParaRPr lang="en-GB" sz="2400">
                        <a:latin typeface="Segoe UI" panose="020B0502040204020203" pitchFamily="34" charset="0"/>
                        <a:cs typeface="Segoe UI" panose="020B05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Delivery is expected to begin in April 2025</a:t>
                      </a:r>
                    </a:p>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VCSE sector will run increased engagement activity to reach more economically inactive residents</a:t>
                      </a:r>
                    </a:p>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Employment Solutions Team is being expanded to provide additional tailored support </a:t>
                      </a:r>
                      <a:endParaRPr lang="en-GB" sz="2400">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People facing multiple and/or complex barriers to employment will receive tailored support to help them to find and maintain employment that suits them and their needs. </a:t>
                      </a:r>
                      <a:endParaRPr lang="en-GB" sz="2400">
                        <a:solidFill>
                          <a:schemeClr val="accent1"/>
                        </a:solidFill>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1867040697"/>
                  </a:ext>
                </a:extLst>
              </a:tr>
              <a:tr h="208746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cs typeface="Segoe UI" panose="020B0502040204020203" pitchFamily="34" charset="0"/>
                        </a:rPr>
                        <a:t>Connect to Work (new – follow-on to Working Win support)</a:t>
                      </a:r>
                    </a:p>
                    <a:p>
                      <a:endParaRPr lang="en-GB" sz="240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 due to health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This DWP funded programme will provide support to those who are disabled/have a health condition and other complex barriers to work. Residents will be supported to find sustainable work. </a:t>
                      </a:r>
                    </a:p>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Delivery will follow the Supported Employment Quality Framework and Individual Placement Support models. </a:t>
                      </a:r>
                    </a:p>
                  </a:txBody>
                  <a:tcPr/>
                </a:tc>
                <a:tc>
                  <a:txBody>
                    <a:bodyPr/>
                    <a:lstStyle/>
                    <a:p>
                      <a:r>
                        <a:rPr lang="en-GB" sz="2400">
                          <a:solidFill>
                            <a:schemeClr val="accent1"/>
                          </a:solidFill>
                          <a:latin typeface="Segoe UI" panose="020B0502040204020203" pitchFamily="34" charset="0"/>
                          <a:cs typeface="Segoe UI" panose="020B0502040204020203" pitchFamily="34" charset="0"/>
                        </a:rPr>
                        <a:t>Working Win in SY supported 6,500 people, with 2,500 moving into employment (38%).</a:t>
                      </a:r>
                    </a:p>
                    <a:p>
                      <a:endParaRPr lang="en-GB" sz="2400">
                        <a:solidFill>
                          <a:schemeClr val="accent1"/>
                        </a:solidFill>
                        <a:latin typeface="Segoe UI" panose="020B0502040204020203" pitchFamily="34" charset="0"/>
                        <a:cs typeface="Segoe UI" panose="020B0502040204020203" pitchFamily="34" charset="0"/>
                      </a:endParaRPr>
                    </a:p>
                    <a:p>
                      <a:r>
                        <a:rPr lang="en-GB" sz="2400">
                          <a:solidFill>
                            <a:schemeClr val="accent1"/>
                          </a:solidFill>
                          <a:latin typeface="Segoe UI" panose="020B0502040204020203" pitchFamily="34" charset="0"/>
                          <a:cs typeface="Segoe UI" panose="020B0502040204020203" pitchFamily="34" charset="0"/>
                        </a:rPr>
                        <a:t>620 people expected to be supported through Connect to Work.</a:t>
                      </a:r>
                      <a:endParaRPr lang="en-GB" sz="2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561506951"/>
                  </a:ext>
                </a:extLst>
              </a:tr>
              <a:tr h="10854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cs typeface="Segoe UI" panose="020B0502040204020203" pitchFamily="34" charset="0"/>
                        </a:rPr>
                        <a:t>Ambition (ongoing)</a:t>
                      </a: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Young people / NEETs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Provides targeted and intensive support to help young people to access employment, education or training. </a:t>
                      </a:r>
                    </a:p>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Extended to 25/26 through £126,000 UKSPF funding</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Forty young people will receive support and 20 (50%) will move into employment, education or training. </a:t>
                      </a:r>
                    </a:p>
                  </a:txBody>
                  <a:tcPr/>
                </a:tc>
                <a:extLst>
                  <a:ext uri="{0D108BD9-81ED-4DB2-BD59-A6C34878D82A}">
                    <a16:rowId xmlns:a16="http://schemas.microsoft.com/office/drawing/2014/main" val="3988785081"/>
                  </a:ext>
                </a:extLst>
              </a:tr>
              <a:tr h="1404983">
                <a:tc>
                  <a:txBody>
                    <a:bodyPr/>
                    <a:lstStyle/>
                    <a:p>
                      <a:r>
                        <a:rPr lang="en-GB" sz="2400" b="1">
                          <a:solidFill>
                            <a:schemeClr val="accent1"/>
                          </a:solidFill>
                          <a:latin typeface="Segoe UI" panose="020B0502040204020203" pitchFamily="34" charset="0"/>
                          <a:cs typeface="Segoe UI" panose="020B0502040204020203" pitchFamily="34" charset="0"/>
                        </a:rPr>
                        <a:t>Open Arms Rotherham (ongoing)</a:t>
                      </a:r>
                      <a:endParaRPr lang="en-GB" sz="240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Employed / unemployed / economically inactive</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Economically inactive due to health</a:t>
                      </a:r>
                    </a:p>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Young people / NEETs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Community-based support on a variety of challenges including digital inclusion and job search support. </a:t>
                      </a:r>
                    </a:p>
                    <a:p>
                      <a:endParaRPr lang="en-GB" sz="2400">
                        <a:latin typeface="Segoe UI" panose="020B0502040204020203" pitchFamily="34" charset="0"/>
                        <a:cs typeface="Segoe UI" panose="020B0502040204020203" pitchFamily="34" charset="0"/>
                      </a:endParaRPr>
                    </a:p>
                    <a:p>
                      <a:r>
                        <a:rPr lang="en-GB" sz="2400">
                          <a:latin typeface="Segoe UI" panose="020B0502040204020203" pitchFamily="34" charset="0"/>
                          <a:cs typeface="Segoe UI" panose="020B0502040204020203" pitchFamily="34" charset="0"/>
                        </a:rPr>
                        <a:t>To be allocated £329,000 UKSPF funding.</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Four hundred residents will engage in ongoing 121 support and 2,200 residents will engage in at least one of the 220 sessions.</a:t>
                      </a:r>
                    </a:p>
                  </a:txBody>
                  <a:tcPr/>
                </a:tc>
                <a:extLst>
                  <a:ext uri="{0D108BD9-81ED-4DB2-BD59-A6C34878D82A}">
                    <a16:rowId xmlns:a16="http://schemas.microsoft.com/office/drawing/2014/main" val="68957264"/>
                  </a:ext>
                </a:extLst>
              </a:tr>
              <a:tr h="175346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cs typeface="Segoe UI" panose="020B0502040204020203" pitchFamily="34" charset="0"/>
                        </a:rPr>
                        <a:t>Children’s Capital of Culture Creative Skills (ongoing)</a:t>
                      </a:r>
                    </a:p>
                  </a:txBody>
                  <a:tcPr/>
                </a:tc>
                <a:tc>
                  <a:txBody>
                    <a:bodyPr/>
                    <a:lstStyle/>
                    <a:p>
                      <a:pPr marL="285750" indent="-285750">
                        <a:buFont typeface="Arial" panose="020B0604020202020204" pitchFamily="34" charset="0"/>
                        <a:buChar char="•"/>
                      </a:pPr>
                      <a:r>
                        <a:rPr lang="en-GB" sz="2400">
                          <a:latin typeface="Segoe UI" panose="020B0502040204020203" pitchFamily="34" charset="0"/>
                          <a:cs typeface="Segoe UI" panose="020B0502040204020203" pitchFamily="34" charset="0"/>
                        </a:rPr>
                        <a:t>Young people / NEETs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Traineeship programme giving young people valuable, paid work experience in the local area, increasing employability and interpersonal skills</a:t>
                      </a:r>
                    </a:p>
                    <a:p>
                      <a:r>
                        <a:rPr lang="en-GB" sz="2400">
                          <a:latin typeface="Segoe UI" panose="020B0502040204020203" pitchFamily="34" charset="0"/>
                          <a:cs typeface="Segoe UI" panose="020B0502040204020203" pitchFamily="34" charset="0"/>
                        </a:rPr>
                        <a:t>To be allocated £275,000 UKSPF funding</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70% of economically inactive young people in the first cohort entered employment or training three months after the end of their traineeship ending. </a:t>
                      </a:r>
                    </a:p>
                  </a:txBody>
                  <a:tcPr/>
                </a:tc>
                <a:extLst>
                  <a:ext uri="{0D108BD9-81ED-4DB2-BD59-A6C34878D82A}">
                    <a16:rowId xmlns:a16="http://schemas.microsoft.com/office/drawing/2014/main" val="1032705166"/>
                  </a:ext>
                </a:extLst>
              </a:tr>
            </a:tbl>
          </a:graphicData>
        </a:graphic>
      </p:graphicFrame>
    </p:spTree>
    <p:extLst>
      <p:ext uri="{BB962C8B-B14F-4D97-AF65-F5344CB8AC3E}">
        <p14:creationId xmlns:p14="http://schemas.microsoft.com/office/powerpoint/2010/main" val="335426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693B3-7390-607B-8F05-E7A2A4A77013}"/>
              </a:ext>
            </a:extLst>
          </p:cNvPr>
          <p:cNvSpPr>
            <a:spLocks noGrp="1"/>
          </p:cNvSpPr>
          <p:nvPr>
            <p:ph type="body" sz="quarter" idx="10"/>
          </p:nvPr>
        </p:nvSpPr>
        <p:spPr>
          <a:xfrm>
            <a:off x="1673639" y="4343399"/>
            <a:ext cx="20844431" cy="6857997"/>
          </a:xfrm>
        </p:spPr>
        <p:txBody>
          <a:bodyPr vert="horz" lIns="0" tIns="0" rIns="0" bIns="0" rtlCol="0" anchor="t">
            <a:normAutofit/>
          </a:bodyPr>
          <a:lstStyle/>
          <a:p>
            <a:r>
              <a:rPr lang="en-GB" sz="2800">
                <a:latin typeface="Segoe UI"/>
                <a:cs typeface="Segoe UI"/>
              </a:rPr>
              <a:t>Introduction: Overview of the Employment and Skills Strategy and Implementation Plan commission and purpose of the Implications Review</a:t>
            </a:r>
          </a:p>
          <a:p>
            <a:endParaRPr lang="en-GB" sz="2800">
              <a:latin typeface="Segoe UI"/>
              <a:cs typeface="Segoe UI"/>
            </a:endParaRPr>
          </a:p>
          <a:p>
            <a:r>
              <a:rPr lang="en-GB" sz="2800">
                <a:latin typeface="Segoe UI"/>
                <a:cs typeface="Segoe UI"/>
              </a:rPr>
              <a:t>Current position: What the data and drivers tell us about employment and skills in Rotherham, and the implications for the Strategy</a:t>
            </a:r>
          </a:p>
          <a:p>
            <a:endParaRPr lang="en-GB" sz="2800">
              <a:latin typeface="Segoe UI"/>
              <a:cs typeface="Segoe UI"/>
            </a:endParaRPr>
          </a:p>
          <a:p>
            <a:r>
              <a:rPr lang="en-GB" sz="2800">
                <a:latin typeface="Segoe UI"/>
                <a:cs typeface="Segoe UI"/>
              </a:rPr>
              <a:t>Emerging Strategic Framework – for discussion at Wednesday 26</a:t>
            </a:r>
            <a:r>
              <a:rPr lang="en-GB" sz="2800" baseline="30000">
                <a:latin typeface="Segoe UI"/>
                <a:cs typeface="Segoe UI"/>
              </a:rPr>
              <a:t>th</a:t>
            </a:r>
            <a:r>
              <a:rPr lang="en-GB" sz="2800">
                <a:latin typeface="Segoe UI"/>
                <a:cs typeface="Segoe UI"/>
              </a:rPr>
              <a:t> workshop</a:t>
            </a:r>
          </a:p>
          <a:p>
            <a:endParaRPr lang="en-GB" sz="2800">
              <a:latin typeface="Segoe UI"/>
              <a:cs typeface="Segoe UI"/>
            </a:endParaRPr>
          </a:p>
          <a:p>
            <a:r>
              <a:rPr lang="en-GB" sz="2800">
                <a:latin typeface="Segoe UI"/>
                <a:cs typeface="Segoe UI"/>
              </a:rPr>
              <a:t>Next steps</a:t>
            </a:r>
          </a:p>
          <a:p>
            <a:endParaRPr lang="en-GB"/>
          </a:p>
        </p:txBody>
      </p:sp>
      <p:sp>
        <p:nvSpPr>
          <p:cNvPr id="3" name="Text Placeholder 2">
            <a:extLst>
              <a:ext uri="{FF2B5EF4-FFF2-40B4-BE49-F238E27FC236}">
                <a16:creationId xmlns:a16="http://schemas.microsoft.com/office/drawing/2014/main" id="{142A5762-5CEA-BC2D-21D7-4692723E5B53}"/>
              </a:ext>
            </a:extLst>
          </p:cNvPr>
          <p:cNvSpPr>
            <a:spLocks noGrp="1"/>
          </p:cNvSpPr>
          <p:nvPr>
            <p:ph type="body" sz="quarter" idx="11"/>
          </p:nvPr>
        </p:nvSpPr>
        <p:spPr/>
        <p:txBody>
          <a:bodyPr vert="horz" lIns="0" tIns="0" rIns="0" bIns="0" rtlCol="0" anchor="t">
            <a:normAutofit/>
          </a:bodyPr>
          <a:lstStyle/>
          <a:p>
            <a:r>
              <a:rPr lang="en-GB" sz="2800">
                <a:cs typeface="Segoe UI"/>
              </a:rPr>
              <a:t>1.</a:t>
            </a:r>
          </a:p>
          <a:p>
            <a:endParaRPr lang="en-GB" sz="2800">
              <a:cs typeface="Segoe UI"/>
            </a:endParaRPr>
          </a:p>
          <a:p>
            <a:endParaRPr lang="en-GB" sz="2800">
              <a:cs typeface="Segoe UI"/>
            </a:endParaRPr>
          </a:p>
          <a:p>
            <a:r>
              <a:rPr lang="en-GB" sz="2800">
                <a:cs typeface="Segoe UI"/>
              </a:rPr>
              <a:t>2.</a:t>
            </a:r>
          </a:p>
          <a:p>
            <a:endParaRPr lang="en-GB" sz="2800">
              <a:cs typeface="Segoe UI"/>
            </a:endParaRPr>
          </a:p>
          <a:p>
            <a:r>
              <a:rPr lang="en-GB" sz="2800">
                <a:cs typeface="Segoe UI"/>
              </a:rPr>
              <a:t>3.</a:t>
            </a:r>
          </a:p>
          <a:p>
            <a:endParaRPr lang="en-GB" sz="2800">
              <a:cs typeface="Segoe UI"/>
            </a:endParaRPr>
          </a:p>
          <a:p>
            <a:r>
              <a:rPr lang="en-GB" sz="2800">
                <a:cs typeface="Segoe UI"/>
              </a:rPr>
              <a:t>4.</a:t>
            </a:r>
          </a:p>
          <a:p>
            <a:endParaRPr lang="en-GB" sz="2800">
              <a:cs typeface="Segoe UI"/>
            </a:endParaRPr>
          </a:p>
        </p:txBody>
      </p:sp>
      <p:sp>
        <p:nvSpPr>
          <p:cNvPr id="4" name="Title 3">
            <a:extLst>
              <a:ext uri="{FF2B5EF4-FFF2-40B4-BE49-F238E27FC236}">
                <a16:creationId xmlns:a16="http://schemas.microsoft.com/office/drawing/2014/main" id="{DC7BD981-B396-1A04-2F52-167B2FA4FD6F}"/>
              </a:ext>
            </a:extLst>
          </p:cNvPr>
          <p:cNvSpPr>
            <a:spLocks noGrp="1"/>
          </p:cNvSpPr>
          <p:nvPr>
            <p:ph type="title"/>
          </p:nvPr>
        </p:nvSpPr>
        <p:spPr/>
        <p:txBody>
          <a:bodyPr/>
          <a:lstStyle/>
          <a:p>
            <a:r>
              <a:rPr lang="en-GB"/>
              <a:t>Contents</a:t>
            </a:r>
          </a:p>
        </p:txBody>
      </p:sp>
      <p:pic>
        <p:nvPicPr>
          <p:cNvPr id="5" name="Picture 2">
            <a:extLst>
              <a:ext uri="{FF2B5EF4-FFF2-40B4-BE49-F238E27FC236}">
                <a16:creationId xmlns:a16="http://schemas.microsoft.com/office/drawing/2014/main" id="{87AF13C4-6435-A707-F87A-B861C01708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9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D8974-EAE4-05AC-A383-CFFAB3FE25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1DE0AB-EA82-27E9-4954-B9C87EFE5493}"/>
              </a:ext>
            </a:extLst>
          </p:cNvPr>
          <p:cNvSpPr>
            <a:spLocks noGrp="1"/>
          </p:cNvSpPr>
          <p:nvPr>
            <p:ph type="body" sz="quarter" idx="10"/>
          </p:nvPr>
        </p:nvSpPr>
        <p:spPr>
          <a:xfrm>
            <a:off x="1040200" y="2536905"/>
            <a:ext cx="22265500" cy="9578895"/>
          </a:xfrm>
        </p:spPr>
        <p:txBody>
          <a:bodyPr vert="horz" lIns="0" tIns="0" rIns="0" bIns="0" rtlCol="0" anchor="t">
            <a:normAutofit fontScale="70000" lnSpcReduction="20000"/>
          </a:bodyPr>
          <a:lstStyle/>
          <a:p>
            <a:pPr>
              <a:spcAft>
                <a:spcPts val="1200"/>
              </a:spcAft>
            </a:pPr>
            <a:r>
              <a:rPr lang="en-GB" sz="4000" b="1" i="1">
                <a:latin typeface="Segoe UI"/>
                <a:cs typeface="Segoe UI"/>
              </a:rPr>
              <a:t>Economic inactivity </a:t>
            </a:r>
          </a:p>
          <a:p>
            <a:pPr marL="720090" indent="-720090">
              <a:spcAft>
                <a:spcPts val="1200"/>
              </a:spcAft>
              <a:buBlip>
                <a:blip r:embed="rId2"/>
              </a:buBlip>
            </a:pPr>
            <a:r>
              <a:rPr lang="en-GB" sz="4000">
                <a:latin typeface="Segoe UI"/>
                <a:cs typeface="Segoe UI"/>
              </a:rPr>
              <a:t>This is a pressing concern for Rotherham, with more residents economically inactive than in the comparator areas.  Women, older workers and ethnic minorities are more likely to be inactive, and Rotherham has a high proportion inactive due to poor health / disability </a:t>
            </a:r>
          </a:p>
          <a:p>
            <a:pPr marL="720090" indent="-720090">
              <a:spcAft>
                <a:spcPts val="1200"/>
              </a:spcAft>
              <a:buBlip>
                <a:blip r:embed="rId2"/>
              </a:buBlip>
            </a:pPr>
            <a:r>
              <a:rPr lang="en-GB" sz="4000">
                <a:latin typeface="Segoe UI"/>
                <a:cs typeface="Segoe UI"/>
              </a:rPr>
              <a:t>Early intervention is required, as the likelihood of returning to work reduces significantly over time</a:t>
            </a:r>
          </a:p>
          <a:p>
            <a:pPr marL="720090" indent="-720090">
              <a:spcAft>
                <a:spcPts val="1200"/>
              </a:spcAft>
              <a:buBlip>
                <a:blip r:embed="rId2"/>
              </a:buBlip>
            </a:pPr>
            <a:r>
              <a:rPr lang="en-GB" sz="4000">
                <a:latin typeface="Segoe UI"/>
                <a:cs typeface="Segoe UI"/>
              </a:rPr>
              <a:t>Significant investment is already being made / forthcoming through existing interventions and the new Pathways to Work and Connect to Work support.</a:t>
            </a:r>
          </a:p>
          <a:p>
            <a:pPr>
              <a:spcAft>
                <a:spcPts val="1200"/>
              </a:spcAft>
            </a:pPr>
            <a:r>
              <a:rPr lang="en-GB" sz="4000" b="1" i="1">
                <a:latin typeface="Segoe UI"/>
                <a:cs typeface="Segoe UI"/>
              </a:rPr>
              <a:t>Young people</a:t>
            </a:r>
          </a:p>
          <a:p>
            <a:pPr marL="720090" indent="-720090">
              <a:spcAft>
                <a:spcPts val="1200"/>
              </a:spcAft>
              <a:buBlip>
                <a:blip r:embed="rId2"/>
              </a:buBlip>
            </a:pPr>
            <a:r>
              <a:rPr lang="en-GB" sz="4000">
                <a:latin typeface="Segoe UI"/>
                <a:cs typeface="Segoe UI"/>
              </a:rPr>
              <a:t>The rapid increase in the number of young people who are NEET indicates future challenges, given the scarring effect of time out of work for young people.  Those with SEND and the increasing number of young people with mental health challenges need bespoke support to aid progression to positive destinations and improve life chances, with strengthened connections between Key Stage 4 and post-16 provision. </a:t>
            </a:r>
          </a:p>
          <a:p>
            <a:pPr marL="720090" indent="-720090">
              <a:spcAft>
                <a:spcPts val="1200"/>
              </a:spcAft>
              <a:buBlip>
                <a:blip r:embed="rId2"/>
              </a:buBlip>
            </a:pPr>
            <a:r>
              <a:rPr lang="en-GB" sz="4000">
                <a:latin typeface="Segoe UI"/>
                <a:cs typeface="Segoe UI"/>
              </a:rPr>
              <a:t>Early inspiration for young people about careers in Rotherham and beyond is needed to boost confidence, support aspiration and motivation </a:t>
            </a:r>
          </a:p>
          <a:p>
            <a:pPr marL="720090" indent="-720090">
              <a:spcAft>
                <a:spcPts val="1200"/>
              </a:spcAft>
              <a:buBlip>
                <a:blip r:embed="rId2"/>
              </a:buBlip>
            </a:pPr>
            <a:endParaRPr lang="en-GB" sz="4400" i="1"/>
          </a:p>
        </p:txBody>
      </p:sp>
      <p:sp>
        <p:nvSpPr>
          <p:cNvPr id="4" name="Title 3">
            <a:extLst>
              <a:ext uri="{FF2B5EF4-FFF2-40B4-BE49-F238E27FC236}">
                <a16:creationId xmlns:a16="http://schemas.microsoft.com/office/drawing/2014/main" id="{9534DCFF-3096-C11E-1717-481E1D878C5A}"/>
              </a:ext>
            </a:extLst>
          </p:cNvPr>
          <p:cNvSpPr>
            <a:spLocks noGrp="1"/>
          </p:cNvSpPr>
          <p:nvPr>
            <p:ph type="title"/>
          </p:nvPr>
        </p:nvSpPr>
        <p:spPr/>
        <p:txBody>
          <a:bodyPr>
            <a:normAutofit/>
          </a:bodyPr>
          <a:lstStyle/>
          <a:p>
            <a:pPr lvl="0">
              <a:spcBef>
                <a:spcPts val="600"/>
              </a:spcBef>
              <a:spcAft>
                <a:spcPts val="600"/>
              </a:spcAft>
            </a:pPr>
            <a:r>
              <a:rPr lang="en-GB" sz="7200"/>
              <a:t>Key points arising for the Strategy</a:t>
            </a:r>
          </a:p>
        </p:txBody>
      </p:sp>
      <p:pic>
        <p:nvPicPr>
          <p:cNvPr id="3" name="Picture 2">
            <a:extLst>
              <a:ext uri="{FF2B5EF4-FFF2-40B4-BE49-F238E27FC236}">
                <a16:creationId xmlns:a16="http://schemas.microsoft.com/office/drawing/2014/main" id="{92A2F3E1-1A55-DE55-7162-53A0744F01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72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9348-B9DA-62F7-03A6-BA4AEAC40C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428D7-9052-C0C4-2037-82186920C3B3}"/>
              </a:ext>
            </a:extLst>
          </p:cNvPr>
          <p:cNvSpPr>
            <a:spLocks noGrp="1"/>
          </p:cNvSpPr>
          <p:nvPr>
            <p:ph type="body" sz="quarter" idx="10"/>
          </p:nvPr>
        </p:nvSpPr>
        <p:spPr>
          <a:xfrm>
            <a:off x="1040200" y="2266741"/>
            <a:ext cx="22265500" cy="9849059"/>
          </a:xfrm>
        </p:spPr>
        <p:txBody>
          <a:bodyPr vert="horz" lIns="0" tIns="0" rIns="0" bIns="0" rtlCol="0" anchor="t">
            <a:normAutofit fontScale="40000" lnSpcReduction="20000"/>
          </a:bodyPr>
          <a:lstStyle/>
          <a:p>
            <a:pPr>
              <a:spcAft>
                <a:spcPts val="1200"/>
              </a:spcAft>
            </a:pPr>
            <a:r>
              <a:rPr lang="en-GB" sz="7000" b="1" i="1">
                <a:latin typeface="Segoe UI"/>
                <a:cs typeface="Segoe UI"/>
              </a:rPr>
              <a:t>Geographic focus</a:t>
            </a:r>
          </a:p>
          <a:p>
            <a:pPr marL="720090" indent="-720090">
              <a:spcAft>
                <a:spcPts val="1200"/>
              </a:spcAft>
              <a:buBlip>
                <a:blip r:embed="rId2"/>
              </a:buBlip>
            </a:pPr>
            <a:r>
              <a:rPr lang="en-GB" sz="7000">
                <a:latin typeface="Segoe UI"/>
                <a:cs typeface="Segoe UI"/>
              </a:rPr>
              <a:t>Disadvantage is concentrated in specific parts of the Borough with high levels of ill-health, high levels of deprivation and high levels of economic inactivity closely correlated – targeting the most deprived communities with employment and skills support is necessary to ensure growth in Rotherham does not exacerbate inequality, and align need with opportunity</a:t>
            </a:r>
          </a:p>
          <a:p>
            <a:pPr marL="720090" indent="-720090">
              <a:spcAft>
                <a:spcPts val="1200"/>
              </a:spcAft>
              <a:buBlip>
                <a:blip r:embed="rId2"/>
              </a:buBlip>
            </a:pPr>
            <a:r>
              <a:rPr lang="en-GB" sz="7000">
                <a:latin typeface="Segoe UI"/>
                <a:cs typeface="Segoe UI"/>
              </a:rPr>
              <a:t>A hyper local approach would best meet the needs of target cohorts and generate greater impact by matching residents/workers to job opportunities, including information, advice and guidance, upskilling/reskilling support, support with essential skills development (attitude, motivation etc), and overcoming barriers (transport, childcare, housing etc) </a:t>
            </a:r>
          </a:p>
          <a:p>
            <a:pPr>
              <a:spcAft>
                <a:spcPts val="1200"/>
              </a:spcAft>
            </a:pPr>
            <a:r>
              <a:rPr lang="en-GB" sz="7000" b="1" i="1">
                <a:latin typeface="Segoe UI"/>
                <a:cs typeface="Segoe UI"/>
              </a:rPr>
              <a:t>Role for Employers</a:t>
            </a:r>
          </a:p>
          <a:p>
            <a:pPr marL="720090" indent="-720090">
              <a:spcAft>
                <a:spcPts val="1200"/>
              </a:spcAft>
              <a:buBlip>
                <a:blip r:embed="rId2"/>
              </a:buBlip>
            </a:pPr>
            <a:r>
              <a:rPr lang="en-GB" sz="7000">
                <a:latin typeface="Segoe UI"/>
                <a:cs typeface="Segoe UI"/>
              </a:rPr>
              <a:t>Rotherham’s employers have a key role to play in creating more opportunities for residents to access ‘good work’ which is fairly rewarded and supports progression and work satisfaction to incentivise participation – but many face challenges due to increasing costs and a difficult operating environment</a:t>
            </a:r>
          </a:p>
          <a:p>
            <a:pPr marL="720090" indent="-720090">
              <a:spcAft>
                <a:spcPts val="1200"/>
              </a:spcAft>
              <a:buBlip>
                <a:blip r:embed="rId2"/>
              </a:buBlip>
            </a:pPr>
            <a:r>
              <a:rPr lang="en-GB" sz="7000">
                <a:latin typeface="Segoe UI"/>
                <a:cs typeface="Segoe UI"/>
              </a:rPr>
              <a:t>Inclusive recruitment and employment practices would facilitate participation amongst groups including the disabled and ethnic minorities, but Rotherham's employers may need support (advice and practical support) to create inclusive and accessible workplaces</a:t>
            </a:r>
            <a:endParaRPr lang="en-GB" sz="7000"/>
          </a:p>
          <a:p>
            <a:pPr marL="720090" indent="-720090">
              <a:spcAft>
                <a:spcPts val="1200"/>
              </a:spcAft>
              <a:buBlip>
                <a:blip r:embed="rId2"/>
              </a:buBlip>
            </a:pPr>
            <a:r>
              <a:rPr lang="en-GB" sz="7000">
                <a:latin typeface="Segoe UI"/>
                <a:cs typeface="Segoe UI"/>
              </a:rPr>
              <a:t>Working with employers could provide a route to support people at risk of becoming inactive whilst they are still in work</a:t>
            </a:r>
          </a:p>
        </p:txBody>
      </p:sp>
      <p:sp>
        <p:nvSpPr>
          <p:cNvPr id="4" name="Title 3">
            <a:extLst>
              <a:ext uri="{FF2B5EF4-FFF2-40B4-BE49-F238E27FC236}">
                <a16:creationId xmlns:a16="http://schemas.microsoft.com/office/drawing/2014/main" id="{ADADE751-7162-F411-6328-D1FA3207ED53}"/>
              </a:ext>
            </a:extLst>
          </p:cNvPr>
          <p:cNvSpPr>
            <a:spLocks noGrp="1"/>
          </p:cNvSpPr>
          <p:nvPr>
            <p:ph type="title"/>
          </p:nvPr>
        </p:nvSpPr>
        <p:spPr/>
        <p:txBody>
          <a:bodyPr>
            <a:normAutofit/>
          </a:bodyPr>
          <a:lstStyle/>
          <a:p>
            <a:pPr lvl="0">
              <a:spcBef>
                <a:spcPts val="600"/>
              </a:spcBef>
              <a:spcAft>
                <a:spcPts val="600"/>
              </a:spcAft>
            </a:pPr>
            <a:r>
              <a:rPr lang="en-GB" sz="7200"/>
              <a:t>Key points arising for the Strategy (2)</a:t>
            </a:r>
          </a:p>
        </p:txBody>
      </p:sp>
      <p:pic>
        <p:nvPicPr>
          <p:cNvPr id="3" name="Picture 2">
            <a:extLst>
              <a:ext uri="{FF2B5EF4-FFF2-40B4-BE49-F238E27FC236}">
                <a16:creationId xmlns:a16="http://schemas.microsoft.com/office/drawing/2014/main" id="{A30F27DB-32A3-BDCB-37DD-80F64D00F9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99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C795-90F8-87F5-E60A-A85A820BC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2FF07-D22D-5D27-00E7-4CF1980952EC}"/>
              </a:ext>
            </a:extLst>
          </p:cNvPr>
          <p:cNvSpPr>
            <a:spLocks noGrp="1"/>
          </p:cNvSpPr>
          <p:nvPr>
            <p:ph type="title"/>
          </p:nvPr>
        </p:nvSpPr>
        <p:spPr>
          <a:xfrm>
            <a:off x="3357041" y="2928659"/>
            <a:ext cx="10535237" cy="7858690"/>
          </a:xfrm>
        </p:spPr>
        <p:txBody>
          <a:bodyPr/>
          <a:lstStyle/>
          <a:p>
            <a:r>
              <a:rPr lang="en-GB"/>
              <a:t>Raise attainment of core knowledge and skills</a:t>
            </a:r>
            <a:br>
              <a:rPr lang="en-GB" sz="1800">
                <a:effectLst/>
                <a:latin typeface="Arial" panose="020B0604020202020204" pitchFamily="34" charset="0"/>
                <a:ea typeface="Calibri" panose="020F0502020204030204" pitchFamily="34" charset="0"/>
                <a:cs typeface="Times New Roman" panose="02020603050405020304" pitchFamily="18" charset="0"/>
              </a:rPr>
            </a:br>
            <a:br>
              <a:rPr lang="en-GB"/>
            </a:br>
            <a:r>
              <a:rPr lang="en-GB" sz="4000" i="1"/>
              <a:t>(analysis organised under SY Missions)</a:t>
            </a:r>
          </a:p>
        </p:txBody>
      </p:sp>
    </p:spTree>
    <p:extLst>
      <p:ext uri="{BB962C8B-B14F-4D97-AF65-F5344CB8AC3E}">
        <p14:creationId xmlns:p14="http://schemas.microsoft.com/office/powerpoint/2010/main" val="414950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9B3C-FCBF-E09E-7A2C-AF234F58082F}"/>
              </a:ext>
            </a:extLst>
          </p:cNvPr>
          <p:cNvSpPr>
            <a:spLocks noGrp="1"/>
          </p:cNvSpPr>
          <p:nvPr>
            <p:ph type="title"/>
          </p:nvPr>
        </p:nvSpPr>
        <p:spPr/>
        <p:txBody>
          <a:bodyPr/>
          <a:lstStyle/>
          <a:p>
            <a:r>
              <a:rPr lang="en-GB" sz="8000">
                <a:ea typeface="+mj-lt"/>
                <a:cs typeface="+mj-lt"/>
              </a:rPr>
              <a:t>Policies, drivers and priorities</a:t>
            </a:r>
            <a:endParaRPr lang="en-GB"/>
          </a:p>
        </p:txBody>
      </p:sp>
      <p:sp>
        <p:nvSpPr>
          <p:cNvPr id="3" name="Text Placeholder 2">
            <a:extLst>
              <a:ext uri="{FF2B5EF4-FFF2-40B4-BE49-F238E27FC236}">
                <a16:creationId xmlns:a16="http://schemas.microsoft.com/office/drawing/2014/main" id="{FA8E3C21-EB29-64B5-C833-7205EE55044F}"/>
              </a:ext>
            </a:extLst>
          </p:cNvPr>
          <p:cNvSpPr>
            <a:spLocks noGrp="1"/>
          </p:cNvSpPr>
          <p:nvPr>
            <p:ph type="body" sz="quarter" idx="10"/>
          </p:nvPr>
        </p:nvSpPr>
        <p:spPr>
          <a:xfrm>
            <a:off x="1033918" y="3365203"/>
            <a:ext cx="22212245" cy="8458201"/>
          </a:xfrm>
        </p:spPr>
        <p:txBody>
          <a:bodyPr/>
          <a:lstStyle/>
          <a:p>
            <a:pPr marL="720090" indent="-720090">
              <a:lnSpc>
                <a:spcPts val="5000"/>
              </a:lnSpc>
              <a:spcBef>
                <a:spcPts val="600"/>
              </a:spcBef>
              <a:spcAft>
                <a:spcPts val="1200"/>
              </a:spcAft>
            </a:pPr>
            <a:r>
              <a:rPr lang="en-GB" sz="2800">
                <a:latin typeface="Segoe UI"/>
                <a:cs typeface="Segoe UI"/>
              </a:rPr>
              <a:t>Raising skills levels and ensuring everyone has the core skills needed to be successful in today’s labour market has been a priority nationally, regionally and locally for many years.  Current policies include: </a:t>
            </a:r>
            <a:endParaRPr lang="en-GB" sz="2800" b="1">
              <a:solidFill>
                <a:schemeClr val="accent1"/>
              </a:solidFill>
              <a:latin typeface="Segoe UI"/>
              <a:cs typeface="Segoe UI"/>
            </a:endParaRPr>
          </a:p>
          <a:p>
            <a:pPr marL="1440090" lvl="1" indent="-720090">
              <a:lnSpc>
                <a:spcPts val="5000"/>
              </a:lnSpc>
              <a:spcBef>
                <a:spcPts val="600"/>
              </a:spcBef>
              <a:spcAft>
                <a:spcPts val="1200"/>
              </a:spcAft>
            </a:pPr>
            <a:r>
              <a:rPr lang="en-GB" sz="2800" b="1" i="1">
                <a:solidFill>
                  <a:schemeClr val="accent1"/>
                </a:solidFill>
                <a:latin typeface="Segoe UI"/>
                <a:cs typeface="Segoe UI"/>
              </a:rPr>
              <a:t>National</a:t>
            </a:r>
            <a:r>
              <a:rPr lang="en-GB" sz="2800">
                <a:solidFill>
                  <a:schemeClr val="accent1"/>
                </a:solidFill>
                <a:latin typeface="Segoe UI"/>
                <a:cs typeface="Segoe UI"/>
              </a:rPr>
              <a:t>: Skills England, Youth Guarantee, Get Britain Working White Paper, English Devolution White Paper, Modern Industrial Strategy</a:t>
            </a:r>
          </a:p>
          <a:p>
            <a:pPr marL="1440090" lvl="1" indent="-720090">
              <a:lnSpc>
                <a:spcPts val="5000"/>
              </a:lnSpc>
              <a:spcBef>
                <a:spcPts val="600"/>
              </a:spcBef>
              <a:spcAft>
                <a:spcPts val="1200"/>
              </a:spcAft>
            </a:pPr>
            <a:r>
              <a:rPr lang="en-GB" sz="2800" b="1" i="1">
                <a:solidFill>
                  <a:schemeClr val="accent1"/>
                </a:solidFill>
                <a:latin typeface="Segoe UI"/>
                <a:cs typeface="Segoe UI"/>
              </a:rPr>
              <a:t>Regional</a:t>
            </a:r>
            <a:r>
              <a:rPr lang="en-GB" sz="2800">
                <a:solidFill>
                  <a:schemeClr val="accent1"/>
                </a:solidFill>
                <a:latin typeface="Segoe UI"/>
                <a:cs typeface="Segoe UI"/>
              </a:rPr>
              <a:t>: South Yorkshire Skills Strategy; South Yorkshire Local Skills Improvement Plan</a:t>
            </a:r>
          </a:p>
          <a:p>
            <a:pPr marL="1440090" lvl="1" indent="-720090">
              <a:lnSpc>
                <a:spcPts val="5000"/>
              </a:lnSpc>
              <a:spcBef>
                <a:spcPts val="600"/>
              </a:spcBef>
              <a:spcAft>
                <a:spcPts val="1200"/>
              </a:spcAft>
            </a:pPr>
            <a:r>
              <a:rPr lang="en-GB" sz="2800" b="1" i="1">
                <a:solidFill>
                  <a:schemeClr val="accent1"/>
                </a:solidFill>
                <a:latin typeface="Segoe UI"/>
                <a:cs typeface="Segoe UI"/>
              </a:rPr>
              <a:t>Local</a:t>
            </a:r>
            <a:r>
              <a:rPr lang="en-GB" sz="2800">
                <a:solidFill>
                  <a:schemeClr val="accent1"/>
                </a:solidFill>
                <a:latin typeface="Segoe UI"/>
                <a:cs typeface="Segoe UI"/>
              </a:rPr>
              <a:t>: Emerging Council Plan; Place-Based Investment Strategy;  Digital Inclusion Strategy</a:t>
            </a:r>
          </a:p>
          <a:p>
            <a:pPr marL="0" indent="0">
              <a:lnSpc>
                <a:spcPts val="5000"/>
              </a:lnSpc>
              <a:spcBef>
                <a:spcPts val="600"/>
              </a:spcBef>
              <a:spcAft>
                <a:spcPts val="1200"/>
              </a:spcAft>
              <a:buNone/>
            </a:pPr>
            <a:endParaRPr lang="en-GB" sz="2800">
              <a:solidFill>
                <a:schemeClr val="accent1"/>
              </a:solidFill>
              <a:latin typeface="Segoe UI"/>
              <a:cs typeface="Segoe UI"/>
            </a:endParaRPr>
          </a:p>
          <a:p>
            <a:pPr marL="720090" indent="-720090">
              <a:lnSpc>
                <a:spcPts val="5000"/>
              </a:lnSpc>
              <a:spcBef>
                <a:spcPts val="600"/>
              </a:spcBef>
              <a:spcAft>
                <a:spcPts val="1200"/>
              </a:spcAft>
            </a:pPr>
            <a:endParaRPr lang="en-GB" sz="2800">
              <a:solidFill>
                <a:schemeClr val="accent1"/>
              </a:solidFill>
              <a:latin typeface="Segoe UI"/>
              <a:cs typeface="Segoe UI"/>
            </a:endParaRPr>
          </a:p>
          <a:p>
            <a:pPr marL="720090" indent="-720090">
              <a:lnSpc>
                <a:spcPts val="5000"/>
              </a:lnSpc>
              <a:spcAft>
                <a:spcPts val="1200"/>
              </a:spcAft>
            </a:pPr>
            <a:r>
              <a:rPr lang="en-GB" sz="2800">
                <a:solidFill>
                  <a:schemeClr val="accent1"/>
                </a:solidFill>
                <a:latin typeface="Segoe UI"/>
                <a:cs typeface="Segoe UI"/>
              </a:rPr>
              <a:t>Raising core skills in English, numeracy and digital is key to boosting productivity and economic growth. Supporting residents to obtain these skills could reduce the education and employment gap. </a:t>
            </a:r>
            <a:endParaRPr lang="en-US" sz="2800">
              <a:solidFill>
                <a:schemeClr val="accent1"/>
              </a:solidFill>
              <a:latin typeface="Segoe UI"/>
              <a:cs typeface="Segoe UI"/>
            </a:endParaRPr>
          </a:p>
          <a:p>
            <a:pPr marL="720090" indent="-720090">
              <a:lnSpc>
                <a:spcPts val="5000"/>
              </a:lnSpc>
              <a:spcAft>
                <a:spcPts val="1200"/>
              </a:spcAft>
            </a:pPr>
            <a:r>
              <a:rPr lang="en-GB" sz="2800">
                <a:solidFill>
                  <a:schemeClr val="accent1"/>
                </a:solidFill>
                <a:latin typeface="Segoe UI"/>
                <a:cs typeface="Segoe UI"/>
              </a:rPr>
              <a:t>Research evidence shows that:</a:t>
            </a:r>
            <a:endParaRPr lang="en-US" sz="2800">
              <a:solidFill>
                <a:schemeClr val="accent1"/>
              </a:solidFill>
              <a:latin typeface="Segoe UI"/>
              <a:cs typeface="Segoe UI"/>
            </a:endParaRPr>
          </a:p>
          <a:p>
            <a:pPr marL="1273810" lvl="1" indent="-720090">
              <a:lnSpc>
                <a:spcPts val="5000"/>
              </a:lnSpc>
              <a:spcAft>
                <a:spcPts val="1200"/>
              </a:spcAft>
              <a:buFont typeface="Courier New,monospace"/>
              <a:buChar char="o"/>
            </a:pPr>
            <a:r>
              <a:rPr lang="en-GB" sz="2800">
                <a:solidFill>
                  <a:schemeClr val="accent1"/>
                </a:solidFill>
                <a:latin typeface="Segoe UI"/>
                <a:cs typeface="Segoe UI"/>
              </a:rPr>
              <a:t>There is a link between poor numeracy and poor physical and mental health.</a:t>
            </a:r>
          </a:p>
          <a:p>
            <a:pPr marL="1273810" lvl="1" indent="-720090">
              <a:lnSpc>
                <a:spcPts val="5000"/>
              </a:lnSpc>
              <a:spcAft>
                <a:spcPts val="1200"/>
              </a:spcAft>
              <a:buFont typeface="Courier New,monospace"/>
              <a:buChar char="o"/>
            </a:pPr>
            <a:r>
              <a:rPr lang="en-GB" sz="2800">
                <a:solidFill>
                  <a:schemeClr val="accent1"/>
                </a:solidFill>
                <a:latin typeface="Segoe UI"/>
                <a:cs typeface="Segoe UI"/>
              </a:rPr>
              <a:t>People with strong core skills are more likely to be in employment than those without. </a:t>
            </a:r>
          </a:p>
          <a:p>
            <a:pPr marL="1273810" lvl="1" indent="-720090">
              <a:lnSpc>
                <a:spcPts val="5000"/>
              </a:lnSpc>
              <a:spcAft>
                <a:spcPts val="1200"/>
              </a:spcAft>
              <a:buFont typeface="Courier New,monospace"/>
              <a:buChar char="o"/>
            </a:pPr>
            <a:r>
              <a:rPr lang="en-GB" sz="2800">
                <a:solidFill>
                  <a:schemeClr val="accent1"/>
                </a:solidFill>
                <a:latin typeface="Segoe UI"/>
                <a:cs typeface="Segoe UI"/>
              </a:rPr>
              <a:t>Digital skills gaps are reported across businesses in South Yorkshire (source: LSIP) and addressing them is seen as vital to improving productivity and businesses resilience. </a:t>
            </a:r>
          </a:p>
          <a:p>
            <a:endParaRPr lang="en-GB"/>
          </a:p>
        </p:txBody>
      </p:sp>
      <p:pic>
        <p:nvPicPr>
          <p:cNvPr id="4" name="Picture 2">
            <a:extLst>
              <a:ext uri="{FF2B5EF4-FFF2-40B4-BE49-F238E27FC236}">
                <a16:creationId xmlns:a16="http://schemas.microsoft.com/office/drawing/2014/main" id="{D9FA641D-794D-3AFB-8C7B-A0E6619B23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37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8139-0FC7-B52E-0076-186E97747BDC}"/>
              </a:ext>
            </a:extLst>
          </p:cNvPr>
          <p:cNvSpPr>
            <a:spLocks noGrp="1"/>
          </p:cNvSpPr>
          <p:nvPr>
            <p:ph type="title"/>
          </p:nvPr>
        </p:nvSpPr>
        <p:spPr/>
        <p:txBody>
          <a:bodyPr/>
          <a:lstStyle/>
          <a:p>
            <a:r>
              <a:rPr lang="en-GB" sz="8000">
                <a:ea typeface="+mj-lt"/>
                <a:cs typeface="+mj-lt"/>
              </a:rPr>
              <a:t>Policies, drivers and priorities (2)</a:t>
            </a:r>
            <a:endParaRPr lang="en-GB"/>
          </a:p>
        </p:txBody>
      </p:sp>
      <p:sp>
        <p:nvSpPr>
          <p:cNvPr id="3" name="Text Placeholder 2">
            <a:extLst>
              <a:ext uri="{FF2B5EF4-FFF2-40B4-BE49-F238E27FC236}">
                <a16:creationId xmlns:a16="http://schemas.microsoft.com/office/drawing/2014/main" id="{2F0EC818-008B-8E4E-4F81-4C5B61425DA2}"/>
              </a:ext>
            </a:extLst>
          </p:cNvPr>
          <p:cNvSpPr>
            <a:spLocks noGrp="1"/>
          </p:cNvSpPr>
          <p:nvPr>
            <p:ph type="body" sz="quarter" idx="10"/>
          </p:nvPr>
        </p:nvSpPr>
        <p:spPr>
          <a:xfrm>
            <a:off x="1079527" y="3240514"/>
            <a:ext cx="22212245" cy="8521991"/>
          </a:xfrm>
        </p:spPr>
        <p:txBody>
          <a:bodyPr/>
          <a:lstStyle/>
          <a:p>
            <a:pPr marL="720090" indent="-720090" algn="l">
              <a:lnSpc>
                <a:spcPts val="5000"/>
              </a:lnSpc>
              <a:spcBef>
                <a:spcPts val="600"/>
              </a:spcBef>
              <a:spcAft>
                <a:spcPts val="1200"/>
              </a:spcAft>
            </a:pPr>
            <a:r>
              <a:rPr lang="en-US" sz="2800">
                <a:solidFill>
                  <a:schemeClr val="accent1"/>
                </a:solidFill>
                <a:latin typeface="Segoe UI"/>
                <a:cs typeface="Segoe UI"/>
              </a:rPr>
              <a:t>Nationally, Skills England is bringing together partners to </a:t>
            </a:r>
            <a:r>
              <a:rPr lang="en-GB" sz="2800">
                <a:solidFill>
                  <a:schemeClr val="accent1"/>
                </a:solidFill>
                <a:latin typeface="Segoe UI"/>
                <a:cs typeface="Segoe UI"/>
              </a:rPr>
              <a:t>ensure that the workforce is equipped with </a:t>
            </a:r>
            <a:r>
              <a:rPr lang="en-GB" sz="2800" b="1">
                <a:solidFill>
                  <a:schemeClr val="accent1"/>
                </a:solidFill>
                <a:latin typeface="Segoe UI"/>
                <a:cs typeface="Segoe UI"/>
              </a:rPr>
              <a:t>the skills needed to power economic growth</a:t>
            </a:r>
            <a:r>
              <a:rPr lang="en-GB" sz="2800">
                <a:solidFill>
                  <a:schemeClr val="accent1"/>
                </a:solidFill>
                <a:latin typeface="Segoe UI"/>
                <a:cs typeface="Segoe UI"/>
              </a:rPr>
              <a:t>, and ensure </a:t>
            </a:r>
            <a:r>
              <a:rPr lang="en-US" sz="2800">
                <a:solidFill>
                  <a:schemeClr val="accent1"/>
                </a:solidFill>
                <a:latin typeface="Segoe UI"/>
                <a:cs typeface="Segoe UI"/>
              </a:rPr>
              <a:t>skills provision reflects employer needs.</a:t>
            </a:r>
          </a:p>
          <a:p>
            <a:pPr marL="720090" indent="-720090" algn="l">
              <a:lnSpc>
                <a:spcPts val="5000"/>
              </a:lnSpc>
              <a:spcBef>
                <a:spcPts val="600"/>
              </a:spcBef>
              <a:spcAft>
                <a:spcPts val="1200"/>
              </a:spcAft>
            </a:pPr>
            <a:r>
              <a:rPr lang="en-US" sz="2800">
                <a:solidFill>
                  <a:schemeClr val="accent1"/>
                </a:solidFill>
                <a:latin typeface="Segoe UI"/>
                <a:cs typeface="Segoe UI"/>
              </a:rPr>
              <a:t>The large proportion of people who do not have the ‘</a:t>
            </a:r>
            <a:r>
              <a:rPr lang="en-US" sz="2800" b="1">
                <a:solidFill>
                  <a:schemeClr val="accent1"/>
                </a:solidFill>
                <a:latin typeface="Segoe UI"/>
                <a:cs typeface="Segoe UI"/>
              </a:rPr>
              <a:t>essential skills for work</a:t>
            </a:r>
            <a:r>
              <a:rPr lang="en-US" sz="2800">
                <a:solidFill>
                  <a:schemeClr val="accent1"/>
                </a:solidFill>
                <a:latin typeface="Segoe UI"/>
                <a:cs typeface="Segoe UI"/>
              </a:rPr>
              <a:t>’ is identified as a key skills challenge for growth in Skills England’s first report. </a:t>
            </a:r>
          </a:p>
          <a:p>
            <a:pPr marL="720090" indent="-720090" algn="l">
              <a:lnSpc>
                <a:spcPts val="5000"/>
              </a:lnSpc>
              <a:spcBef>
                <a:spcPts val="600"/>
              </a:spcBef>
              <a:spcAft>
                <a:spcPts val="1200"/>
              </a:spcAft>
            </a:pPr>
            <a:r>
              <a:rPr lang="en-GB" sz="2800">
                <a:solidFill>
                  <a:schemeClr val="accent1"/>
                </a:solidFill>
                <a:latin typeface="Segoe UI"/>
                <a:cs typeface="Segoe UI"/>
              </a:rPr>
              <a:t>In line with South Yorkshire’s good growth objectives, training and skills provision will be matched to both </a:t>
            </a:r>
            <a:r>
              <a:rPr lang="en-GB" sz="2800" b="1">
                <a:solidFill>
                  <a:schemeClr val="accent1"/>
                </a:solidFill>
                <a:latin typeface="Segoe UI"/>
                <a:cs typeface="Segoe UI"/>
              </a:rPr>
              <a:t>business and individual ambitions</a:t>
            </a:r>
            <a:r>
              <a:rPr lang="en-GB" sz="2800">
                <a:solidFill>
                  <a:schemeClr val="accent1"/>
                </a:solidFill>
                <a:latin typeface="Segoe UI"/>
                <a:cs typeface="Segoe UI"/>
              </a:rPr>
              <a:t>, and </a:t>
            </a:r>
            <a:r>
              <a:rPr lang="en-US" sz="2800">
                <a:solidFill>
                  <a:schemeClr val="accent1"/>
                </a:solidFill>
                <a:latin typeface="Segoe UI"/>
                <a:cs typeface="Segoe UI"/>
              </a:rPr>
              <a:t>areas with high prevalence of low skills will be able to access </a:t>
            </a:r>
            <a:r>
              <a:rPr lang="en-US" sz="2800" b="1">
                <a:solidFill>
                  <a:schemeClr val="accent1"/>
                </a:solidFill>
                <a:latin typeface="Segoe UI"/>
                <a:cs typeface="Segoe UI"/>
              </a:rPr>
              <a:t>targeted</a:t>
            </a:r>
            <a:r>
              <a:rPr lang="en-US" sz="2800">
                <a:solidFill>
                  <a:schemeClr val="accent1"/>
                </a:solidFill>
                <a:latin typeface="Segoe UI"/>
                <a:cs typeface="Segoe UI"/>
              </a:rPr>
              <a:t> </a:t>
            </a:r>
            <a:r>
              <a:rPr lang="en-US" sz="2800" b="1">
                <a:solidFill>
                  <a:schemeClr val="accent1"/>
                </a:solidFill>
                <a:latin typeface="Segoe UI"/>
                <a:cs typeface="Segoe UI"/>
              </a:rPr>
              <a:t>skills provision</a:t>
            </a:r>
            <a:r>
              <a:rPr lang="en-US" sz="2800">
                <a:solidFill>
                  <a:schemeClr val="accent1"/>
                </a:solidFill>
                <a:latin typeface="Segoe UI"/>
                <a:cs typeface="Segoe UI"/>
              </a:rPr>
              <a:t>. </a:t>
            </a:r>
          </a:p>
          <a:p>
            <a:pPr marL="720090" indent="-720090" algn="l">
              <a:lnSpc>
                <a:spcPts val="5000"/>
              </a:lnSpc>
              <a:spcBef>
                <a:spcPts val="600"/>
              </a:spcBef>
              <a:spcAft>
                <a:spcPts val="1200"/>
              </a:spcAft>
            </a:pPr>
            <a:r>
              <a:rPr lang="en-GB" sz="2800">
                <a:solidFill>
                  <a:schemeClr val="accent1"/>
                </a:solidFill>
                <a:latin typeface="Segoe UI"/>
                <a:cs typeface="Segoe UI"/>
              </a:rPr>
              <a:t>With over 40,000 jobs in South Yorkshire at risk from </a:t>
            </a:r>
            <a:r>
              <a:rPr lang="en-GB" sz="2800" b="1">
                <a:solidFill>
                  <a:schemeClr val="accent1"/>
                </a:solidFill>
                <a:latin typeface="Segoe UI"/>
                <a:cs typeface="Segoe UI"/>
              </a:rPr>
              <a:t>automation</a:t>
            </a:r>
            <a:r>
              <a:rPr lang="en-GB" sz="2800">
                <a:solidFill>
                  <a:schemeClr val="accent1"/>
                </a:solidFill>
                <a:latin typeface="Segoe UI"/>
                <a:cs typeface="Segoe UI"/>
              </a:rPr>
              <a:t>, core skills will be vital in to enable people who are affected to upskill and/or find new employment. </a:t>
            </a:r>
          </a:p>
          <a:p>
            <a:pPr marL="0" indent="0" algn="l">
              <a:lnSpc>
                <a:spcPts val="5000"/>
              </a:lnSpc>
              <a:spcBef>
                <a:spcPts val="600"/>
              </a:spcBef>
              <a:spcAft>
                <a:spcPts val="1200"/>
              </a:spcAft>
              <a:buNone/>
            </a:pPr>
            <a:endParaRPr lang="en-US" sz="2800">
              <a:solidFill>
                <a:schemeClr val="accent1"/>
              </a:solidFill>
              <a:latin typeface="Segoe UI"/>
              <a:cs typeface="Segoe UI"/>
            </a:endParaRPr>
          </a:p>
          <a:p>
            <a:pPr marL="720090" indent="-720090" algn="l">
              <a:lnSpc>
                <a:spcPts val="5000"/>
              </a:lnSpc>
              <a:spcBef>
                <a:spcPts val="600"/>
              </a:spcBef>
              <a:spcAft>
                <a:spcPts val="1200"/>
              </a:spcAft>
            </a:pPr>
            <a:r>
              <a:rPr lang="en-US" sz="2800">
                <a:solidFill>
                  <a:schemeClr val="accent1"/>
                </a:solidFill>
                <a:latin typeface="Segoe UI"/>
                <a:cs typeface="Segoe UI"/>
              </a:rPr>
              <a:t>Rotherham’s emerging Council Plan and Place-Based Investment Strategy identify </a:t>
            </a:r>
            <a:r>
              <a:rPr lang="en-US" sz="2800" b="1">
                <a:solidFill>
                  <a:schemeClr val="accent1"/>
                </a:solidFill>
                <a:latin typeface="Segoe UI"/>
                <a:cs typeface="Segoe UI"/>
              </a:rPr>
              <a:t>enhancing skills </a:t>
            </a:r>
            <a:r>
              <a:rPr lang="en-US" sz="2800">
                <a:solidFill>
                  <a:schemeClr val="accent1"/>
                </a:solidFill>
                <a:latin typeface="Segoe UI"/>
                <a:cs typeface="Segoe UI"/>
              </a:rPr>
              <a:t>and </a:t>
            </a:r>
            <a:r>
              <a:rPr lang="en-US" sz="2800" b="1">
                <a:solidFill>
                  <a:schemeClr val="accent1"/>
                </a:solidFill>
                <a:latin typeface="Segoe UI"/>
                <a:cs typeface="Segoe UI"/>
              </a:rPr>
              <a:t>targeting skills gaps </a:t>
            </a:r>
            <a:r>
              <a:rPr lang="en-US" sz="2800">
                <a:solidFill>
                  <a:schemeClr val="accent1"/>
                </a:solidFill>
                <a:latin typeface="Segoe UI"/>
                <a:cs typeface="Segoe UI"/>
              </a:rPr>
              <a:t>as part of the approach to creating an economy that works for everyone.</a:t>
            </a:r>
          </a:p>
          <a:p>
            <a:pPr marL="720090" indent="-720090" algn="l">
              <a:lnSpc>
                <a:spcPts val="5000"/>
              </a:lnSpc>
              <a:spcBef>
                <a:spcPts val="600"/>
              </a:spcBef>
              <a:spcAft>
                <a:spcPts val="1200"/>
              </a:spcAft>
            </a:pPr>
            <a:r>
              <a:rPr lang="en-GB" sz="2800">
                <a:solidFill>
                  <a:schemeClr val="accent1"/>
                </a:solidFill>
                <a:latin typeface="Segoe UI"/>
                <a:cs typeface="Segoe UI"/>
              </a:rPr>
              <a:t>Wider research highlights the link between </a:t>
            </a:r>
            <a:r>
              <a:rPr lang="en-GB" sz="2800" b="1">
                <a:solidFill>
                  <a:schemeClr val="accent1"/>
                </a:solidFill>
                <a:latin typeface="Segoe UI"/>
                <a:cs typeface="Segoe UI"/>
              </a:rPr>
              <a:t>poverty and digital exclusion</a:t>
            </a:r>
            <a:r>
              <a:rPr lang="en-GB" sz="2800">
                <a:solidFill>
                  <a:schemeClr val="accent1"/>
                </a:solidFill>
                <a:latin typeface="Segoe UI"/>
                <a:cs typeface="Segoe UI"/>
              </a:rPr>
              <a:t>, suggesting that having low digital skills or being unable to access a computer can reduce living standards. Support is already being rolled out through the </a:t>
            </a:r>
            <a:r>
              <a:rPr lang="en-GB" sz="2800" b="1">
                <a:solidFill>
                  <a:schemeClr val="accent1"/>
                </a:solidFill>
                <a:latin typeface="Segoe UI"/>
                <a:cs typeface="Segoe UI"/>
              </a:rPr>
              <a:t>Digital Inclusion Strategy</a:t>
            </a:r>
            <a:r>
              <a:rPr lang="en-GB" sz="2800">
                <a:solidFill>
                  <a:schemeClr val="accent1"/>
                </a:solidFill>
                <a:latin typeface="Segoe UI"/>
                <a:cs typeface="Segoe UI"/>
              </a:rPr>
              <a:t> in Rotherham to address this challenge. </a:t>
            </a:r>
            <a:endParaRPr lang="en-US" sz="2800">
              <a:solidFill>
                <a:schemeClr val="accent1"/>
              </a:solidFill>
              <a:latin typeface="Segoe UI"/>
              <a:cs typeface="Segoe UI"/>
            </a:endParaRPr>
          </a:p>
          <a:p>
            <a:pPr marL="720090" indent="-720090" algn="l">
              <a:lnSpc>
                <a:spcPts val="5000"/>
              </a:lnSpc>
              <a:spcBef>
                <a:spcPts val="600"/>
              </a:spcBef>
              <a:spcAft>
                <a:spcPts val="1200"/>
              </a:spcAft>
            </a:pPr>
            <a:r>
              <a:rPr lang="en-GB" sz="2800">
                <a:solidFill>
                  <a:schemeClr val="accent1"/>
                </a:solidFill>
                <a:latin typeface="Segoe UI"/>
                <a:cs typeface="Segoe UI"/>
              </a:rPr>
              <a:t>Raising core skills within the will lead to a stronger and more </a:t>
            </a:r>
            <a:r>
              <a:rPr lang="en-GB" sz="2800" b="1">
                <a:solidFill>
                  <a:schemeClr val="accent1"/>
                </a:solidFill>
                <a:latin typeface="Segoe UI"/>
                <a:cs typeface="Segoe UI"/>
              </a:rPr>
              <a:t>resilient</a:t>
            </a:r>
            <a:r>
              <a:rPr lang="en-GB" sz="2800">
                <a:solidFill>
                  <a:schemeClr val="accent1"/>
                </a:solidFill>
                <a:latin typeface="Segoe UI"/>
                <a:cs typeface="Segoe UI"/>
              </a:rPr>
              <a:t> workforce in Rotherham. </a:t>
            </a:r>
          </a:p>
          <a:p>
            <a:pPr marL="0" indent="0" algn="l">
              <a:lnSpc>
                <a:spcPts val="5000"/>
              </a:lnSpc>
              <a:spcBef>
                <a:spcPts val="600"/>
              </a:spcBef>
              <a:spcAft>
                <a:spcPts val="1200"/>
              </a:spcAft>
              <a:buNone/>
            </a:pPr>
            <a:endParaRPr lang="en-GB" sz="2800">
              <a:solidFill>
                <a:schemeClr val="accent1"/>
              </a:solidFill>
              <a:latin typeface="Segoe UI"/>
              <a:cs typeface="Segoe UI"/>
            </a:endParaRPr>
          </a:p>
          <a:p>
            <a:pPr marL="0" indent="0" algn="l">
              <a:lnSpc>
                <a:spcPts val="5000"/>
              </a:lnSpc>
              <a:spcBef>
                <a:spcPts val="600"/>
              </a:spcBef>
              <a:spcAft>
                <a:spcPts val="1200"/>
              </a:spcAft>
              <a:buNone/>
            </a:pPr>
            <a:endParaRPr lang="en-GB" sz="1800"/>
          </a:p>
          <a:p>
            <a:endParaRPr lang="en-GB" sz="3600"/>
          </a:p>
        </p:txBody>
      </p:sp>
      <p:pic>
        <p:nvPicPr>
          <p:cNvPr id="4" name="Picture 2">
            <a:extLst>
              <a:ext uri="{FF2B5EF4-FFF2-40B4-BE49-F238E27FC236}">
                <a16:creationId xmlns:a16="http://schemas.microsoft.com/office/drawing/2014/main" id="{C9E56488-7C8E-37E6-D851-35602A8C6A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42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35EC-E954-69E2-F5F8-D59813A718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9A312-A02E-8267-5590-541252DE1375}"/>
              </a:ext>
            </a:extLst>
          </p:cNvPr>
          <p:cNvSpPr>
            <a:spLocks noGrp="1"/>
          </p:cNvSpPr>
          <p:nvPr>
            <p:ph type="title"/>
          </p:nvPr>
        </p:nvSpPr>
        <p:spPr/>
        <p:txBody>
          <a:bodyPr>
            <a:normAutofit/>
          </a:bodyPr>
          <a:lstStyle/>
          <a:p>
            <a:pPr lvl="0">
              <a:spcBef>
                <a:spcPts val="600"/>
              </a:spcBef>
              <a:spcAft>
                <a:spcPts val="600"/>
              </a:spcAft>
            </a:pPr>
            <a:r>
              <a:rPr lang="en-GB" sz="7200"/>
              <a:t>Qualification levels</a:t>
            </a:r>
          </a:p>
        </p:txBody>
      </p:sp>
      <p:sp>
        <p:nvSpPr>
          <p:cNvPr id="6" name="Text Placeholder 1">
            <a:extLst>
              <a:ext uri="{FF2B5EF4-FFF2-40B4-BE49-F238E27FC236}">
                <a16:creationId xmlns:a16="http://schemas.microsoft.com/office/drawing/2014/main" id="{F99C06AF-3C5A-9A73-DE88-CCE601A6B71D}"/>
              </a:ext>
            </a:extLst>
          </p:cNvPr>
          <p:cNvSpPr txBox="1">
            <a:spLocks/>
          </p:cNvSpPr>
          <p:nvPr/>
        </p:nvSpPr>
        <p:spPr>
          <a:xfrm>
            <a:off x="10966450" y="3657600"/>
            <a:ext cx="12345600" cy="7848597"/>
          </a:xfrm>
          <a:prstGeom prst="rect">
            <a:avLst/>
          </a:prstGeom>
        </p:spPr>
        <p:txBody>
          <a:bodyPr vert="horz" lIns="0" tIns="0" rIns="0" bIns="0" rtlCol="0">
            <a:normAutofit fontScale="925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b="1"/>
              <a:t>36% of working age adults in Rotherham hold a Level 4+ qualification. </a:t>
            </a:r>
            <a:r>
              <a:rPr lang="en-GB" sz="2800"/>
              <a:t>This is the lowest proportion among comparator areas, ranging from 38% in both South Yorkshire and statistical neighbours, to 47% in England. </a:t>
            </a:r>
          </a:p>
          <a:p>
            <a:pPr marL="720094" indent="-720094">
              <a:lnSpc>
                <a:spcPct val="100000"/>
              </a:lnSpc>
              <a:spcAft>
                <a:spcPts val="1200"/>
              </a:spcAft>
              <a:buBlip>
                <a:blip r:embed="rId2"/>
              </a:buBlip>
            </a:pPr>
            <a:r>
              <a:rPr lang="en-GB" sz="2800"/>
              <a:t>In contrast, </a:t>
            </a:r>
            <a:r>
              <a:rPr lang="en-GB" sz="2800" b="1"/>
              <a:t>Rotherham has a stronger intermediate skills base</a:t>
            </a:r>
            <a:r>
              <a:rPr lang="en-GB" sz="2800"/>
              <a:t>, with 44% holding Level 2 and Level 3 qualifications compared to 40% nationally.</a:t>
            </a:r>
          </a:p>
          <a:p>
            <a:pPr marL="720094" indent="-720094">
              <a:lnSpc>
                <a:spcPct val="100000"/>
              </a:lnSpc>
              <a:spcAft>
                <a:spcPts val="1200"/>
              </a:spcAft>
              <a:buBlip>
                <a:blip r:embed="rId2"/>
              </a:buBlip>
            </a:pPr>
            <a:r>
              <a:rPr lang="en-GB" sz="2800"/>
              <a:t>11% of adults have no qualifications, significantly above the national average (6%). The proportion of </a:t>
            </a:r>
            <a:r>
              <a:rPr lang="en-GB" sz="2800" b="1"/>
              <a:t>residents with advanced qualifications has increased significantly </a:t>
            </a:r>
            <a:r>
              <a:rPr lang="en-GB" sz="2800"/>
              <a:t>over the past five years, accounting just 27% of the working age population in 2019. </a:t>
            </a:r>
          </a:p>
          <a:p>
            <a:pPr marL="720094" indent="-720094">
              <a:lnSpc>
                <a:spcPct val="100000"/>
              </a:lnSpc>
              <a:spcAft>
                <a:spcPts val="1200"/>
              </a:spcAft>
              <a:buBlip>
                <a:blip r:embed="rId2"/>
              </a:buBlip>
            </a:pPr>
            <a:r>
              <a:rPr lang="en-GB" sz="2800">
                <a:latin typeface="Segoe UI"/>
                <a:cs typeface="Segoe UI"/>
              </a:rPr>
              <a:t>In addition, Rotherham has a </a:t>
            </a:r>
            <a:r>
              <a:rPr lang="en-GB" sz="2800" b="1">
                <a:latin typeface="Segoe UI"/>
                <a:cs typeface="Segoe UI"/>
              </a:rPr>
              <a:t>relatively low proportion of people receiving training connected with their job or a job they might be able to do in the future</a:t>
            </a:r>
            <a:r>
              <a:rPr lang="en-GB" sz="2800">
                <a:latin typeface="Segoe UI"/>
                <a:cs typeface="Segoe UI"/>
              </a:rPr>
              <a:t>. Only 9% received training in the last four weeks, rising to 16% over the last 13 weeks.</a:t>
            </a:r>
            <a:endParaRPr lang="en-GB" sz="2800">
              <a:solidFill>
                <a:srgbClr val="FF0000"/>
              </a:solidFill>
            </a:endParaRPr>
          </a:p>
          <a:p>
            <a:pPr marL="720094" indent="-720094">
              <a:lnSpc>
                <a:spcPct val="100000"/>
              </a:lnSpc>
              <a:spcAft>
                <a:spcPts val="1200"/>
              </a:spcAft>
              <a:buBlip>
                <a:blip r:embed="rId2"/>
              </a:buBlip>
            </a:pPr>
            <a:r>
              <a:rPr lang="en-GB" sz="2800">
                <a:solidFill>
                  <a:schemeClr val="accent1"/>
                </a:solidFill>
              </a:rPr>
              <a:t>South Yorkshire aims to become the “</a:t>
            </a:r>
            <a:r>
              <a:rPr lang="en-GB" sz="2800" b="1">
                <a:solidFill>
                  <a:schemeClr val="accent1"/>
                </a:solidFill>
              </a:rPr>
              <a:t>healthiest region in the UK</a:t>
            </a:r>
            <a:r>
              <a:rPr lang="en-GB" sz="2800">
                <a:solidFill>
                  <a:schemeClr val="accent1"/>
                </a:solidFill>
              </a:rPr>
              <a:t>”. Low qualifications are linked to poorer health and life expectancy outcomes – with areas of low attainment seeing residents spend fewer years in good health than areas that see more qualified residents.</a:t>
            </a:r>
          </a:p>
        </p:txBody>
      </p:sp>
      <p:graphicFrame>
        <p:nvGraphicFramePr>
          <p:cNvPr id="2" name="Chart 1">
            <a:extLst>
              <a:ext uri="{FF2B5EF4-FFF2-40B4-BE49-F238E27FC236}">
                <a16:creationId xmlns:a16="http://schemas.microsoft.com/office/drawing/2014/main" id="{786C6703-5310-61DF-D674-A552AA2A59AC}"/>
              </a:ext>
            </a:extLst>
          </p:cNvPr>
          <p:cNvGraphicFramePr>
            <a:graphicFrameLocks/>
          </p:cNvGraphicFramePr>
          <p:nvPr>
            <p:extLst>
              <p:ext uri="{D42A27DB-BD31-4B8C-83A1-F6EECF244321}">
                <p14:modId xmlns:p14="http://schemas.microsoft.com/office/powerpoint/2010/main" val="910998328"/>
              </p:ext>
            </p:extLst>
          </p:nvPr>
        </p:nvGraphicFramePr>
        <p:xfrm>
          <a:off x="1059250" y="2427255"/>
          <a:ext cx="9635254" cy="64119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7B12742-8F75-A1C0-7E47-1619CFA3FE22}"/>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Annual Population Survey, ONS, 2024</a:t>
            </a:r>
          </a:p>
        </p:txBody>
      </p:sp>
      <p:graphicFrame>
        <p:nvGraphicFramePr>
          <p:cNvPr id="5" name="Chart 4">
            <a:extLst>
              <a:ext uri="{FF2B5EF4-FFF2-40B4-BE49-F238E27FC236}">
                <a16:creationId xmlns:a16="http://schemas.microsoft.com/office/drawing/2014/main" id="{59962E24-AF5C-FE03-9D85-D8BA602E1084}"/>
              </a:ext>
            </a:extLst>
          </p:cNvPr>
          <p:cNvGraphicFramePr>
            <a:graphicFrameLocks/>
          </p:cNvGraphicFramePr>
          <p:nvPr>
            <p:extLst>
              <p:ext uri="{D42A27DB-BD31-4B8C-83A1-F6EECF244321}">
                <p14:modId xmlns:p14="http://schemas.microsoft.com/office/powerpoint/2010/main" val="1829023072"/>
              </p:ext>
            </p:extLst>
          </p:nvPr>
        </p:nvGraphicFramePr>
        <p:xfrm>
          <a:off x="1015904" y="9042401"/>
          <a:ext cx="9678600" cy="371049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a:extLst>
              <a:ext uri="{FF2B5EF4-FFF2-40B4-BE49-F238E27FC236}">
                <a16:creationId xmlns:a16="http://schemas.microsoft.com/office/drawing/2014/main" id="{781E8886-03A3-1180-2AF1-26B4CE2995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8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B1CC-68A6-AC29-B9A7-03DDADC9D6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EDFD2B-DAF8-5902-EB44-E101867DEAF9}"/>
              </a:ext>
            </a:extLst>
          </p:cNvPr>
          <p:cNvSpPr>
            <a:spLocks noGrp="1"/>
          </p:cNvSpPr>
          <p:nvPr>
            <p:ph type="title"/>
          </p:nvPr>
        </p:nvSpPr>
        <p:spPr/>
        <p:txBody>
          <a:bodyPr>
            <a:normAutofit/>
          </a:bodyPr>
          <a:lstStyle/>
          <a:p>
            <a:pPr lvl="0">
              <a:spcBef>
                <a:spcPts val="600"/>
              </a:spcBef>
              <a:spcAft>
                <a:spcPts val="600"/>
              </a:spcAft>
            </a:pPr>
            <a:r>
              <a:rPr lang="en-GB" sz="7200"/>
              <a:t>English and Maths Attainment</a:t>
            </a:r>
          </a:p>
        </p:txBody>
      </p:sp>
      <p:sp>
        <p:nvSpPr>
          <p:cNvPr id="3" name="Text Placeholder 1">
            <a:extLst>
              <a:ext uri="{FF2B5EF4-FFF2-40B4-BE49-F238E27FC236}">
                <a16:creationId xmlns:a16="http://schemas.microsoft.com/office/drawing/2014/main" id="{0B557546-6B46-BECC-545F-375F8439C760}"/>
              </a:ext>
            </a:extLst>
          </p:cNvPr>
          <p:cNvSpPr txBox="1">
            <a:spLocks/>
          </p:cNvSpPr>
          <p:nvPr/>
        </p:nvSpPr>
        <p:spPr>
          <a:xfrm>
            <a:off x="10966450" y="3657600"/>
            <a:ext cx="12345600" cy="7848597"/>
          </a:xfrm>
          <a:prstGeom prst="rect">
            <a:avLst/>
          </a:prstGeom>
        </p:spPr>
        <p:txBody>
          <a:bodyPr vert="horz" lIns="0" tIns="0" rIns="0" bIns="0" rtlCol="0">
            <a:norm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b="1"/>
              <a:t>Attainment in English and maths GCSEs is below all comparator areas</a:t>
            </a:r>
            <a:r>
              <a:rPr lang="en-GB" sz="2800"/>
              <a:t>. This underperformance is driven by low attainment amongst disadvantaged students and those eligible for Free School Meals. </a:t>
            </a:r>
          </a:p>
          <a:p>
            <a:pPr marL="720094" indent="-720094">
              <a:lnSpc>
                <a:spcPct val="100000"/>
              </a:lnSpc>
              <a:spcAft>
                <a:spcPts val="1200"/>
              </a:spcAft>
              <a:buBlip>
                <a:blip r:embed="rId2"/>
              </a:buBlip>
            </a:pPr>
            <a:r>
              <a:rPr lang="en-GB" sz="2800"/>
              <a:t>By age 19, 68% of Rotherham students achieved Level 2 in English and Maths, compared to 74% nationally. Similarly, this underperformance is mainly driven by low attainment among men and those eligible for Free School Meals. </a:t>
            </a:r>
          </a:p>
          <a:p>
            <a:pPr marL="720094" indent="-720094">
              <a:lnSpc>
                <a:spcPct val="100000"/>
              </a:lnSpc>
              <a:spcAft>
                <a:spcPts val="1200"/>
              </a:spcAft>
              <a:buBlip>
                <a:blip r:embed="rId2"/>
              </a:buBlip>
            </a:pPr>
            <a:r>
              <a:rPr lang="en-GB" sz="2800"/>
              <a:t>This rate has decreased from 70% in 2018/19, in contrast to the positive progress seen in comparator areas.</a:t>
            </a:r>
          </a:p>
          <a:p>
            <a:pPr marL="720094" indent="-720094">
              <a:lnSpc>
                <a:spcPct val="100000"/>
              </a:lnSpc>
              <a:spcAft>
                <a:spcPts val="1200"/>
              </a:spcAft>
              <a:buBlip>
                <a:blip r:embed="rId2"/>
              </a:buBlip>
            </a:pPr>
            <a:r>
              <a:rPr lang="en-GB" sz="2800"/>
              <a:t>Lack of L2 qualifications in English and maths can </a:t>
            </a:r>
            <a:r>
              <a:rPr lang="en-GB" sz="2800" b="1"/>
              <a:t>reduce progression options</a:t>
            </a:r>
            <a:r>
              <a:rPr lang="en-GB" sz="2800"/>
              <a:t> – the Government is introducing changes to the apprenticeship system to reduce this barrier.</a:t>
            </a:r>
          </a:p>
          <a:p>
            <a:pPr marL="720094" indent="-720094">
              <a:lnSpc>
                <a:spcPct val="100000"/>
              </a:lnSpc>
              <a:spcAft>
                <a:spcPts val="1200"/>
              </a:spcAft>
              <a:buBlip>
                <a:blip r:embed="rId2"/>
              </a:buBlip>
            </a:pPr>
            <a:r>
              <a:rPr lang="en-GB" sz="2800" b="1">
                <a:solidFill>
                  <a:schemeClr val="accent1"/>
                </a:solidFill>
              </a:rPr>
              <a:t>Multiply</a:t>
            </a:r>
            <a:r>
              <a:rPr lang="en-GB" sz="2800">
                <a:solidFill>
                  <a:schemeClr val="accent1"/>
                </a:solidFill>
              </a:rPr>
              <a:t> has been delivered effectively across Rotherham and additional provision for a </a:t>
            </a:r>
            <a:r>
              <a:rPr lang="en-GB" sz="2800" b="1">
                <a:solidFill>
                  <a:schemeClr val="accent1"/>
                </a:solidFill>
              </a:rPr>
              <a:t>broader core skills </a:t>
            </a:r>
            <a:r>
              <a:rPr lang="en-GB" sz="2800">
                <a:solidFill>
                  <a:schemeClr val="accent1"/>
                </a:solidFill>
              </a:rPr>
              <a:t>offer is set to be rolled out under Pathways to Work. </a:t>
            </a:r>
          </a:p>
        </p:txBody>
      </p:sp>
      <p:graphicFrame>
        <p:nvGraphicFramePr>
          <p:cNvPr id="2" name="Chart 1">
            <a:extLst>
              <a:ext uri="{FF2B5EF4-FFF2-40B4-BE49-F238E27FC236}">
                <a16:creationId xmlns:a16="http://schemas.microsoft.com/office/drawing/2014/main" id="{620D9B1C-BFB9-4748-A2FD-7CDF9AA0BD89}"/>
              </a:ext>
            </a:extLst>
          </p:cNvPr>
          <p:cNvGraphicFramePr>
            <a:graphicFrameLocks/>
          </p:cNvGraphicFramePr>
          <p:nvPr>
            <p:extLst>
              <p:ext uri="{D42A27DB-BD31-4B8C-83A1-F6EECF244321}">
                <p14:modId xmlns:p14="http://schemas.microsoft.com/office/powerpoint/2010/main" val="2744219499"/>
              </p:ext>
            </p:extLst>
          </p:nvPr>
        </p:nvGraphicFramePr>
        <p:xfrm>
          <a:off x="1059250" y="2906496"/>
          <a:ext cx="9532550" cy="4713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58B37B1-5655-52D4-CD17-2FC9A97CA83C}"/>
              </a:ext>
            </a:extLst>
          </p:cNvPr>
          <p:cNvGraphicFramePr>
            <a:graphicFrameLocks/>
          </p:cNvGraphicFramePr>
          <p:nvPr>
            <p:extLst>
              <p:ext uri="{D42A27DB-BD31-4B8C-83A1-F6EECF244321}">
                <p14:modId xmlns:p14="http://schemas.microsoft.com/office/powerpoint/2010/main" val="92833539"/>
              </p:ext>
            </p:extLst>
          </p:nvPr>
        </p:nvGraphicFramePr>
        <p:xfrm>
          <a:off x="1059250" y="7872438"/>
          <a:ext cx="9532550" cy="43957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316D277-54FB-1EB1-0F17-F9AEFAB8CB64}"/>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Department for Education, 2022/23</a:t>
            </a:r>
          </a:p>
        </p:txBody>
      </p:sp>
      <p:pic>
        <p:nvPicPr>
          <p:cNvPr id="7" name="Picture 2">
            <a:extLst>
              <a:ext uri="{FF2B5EF4-FFF2-40B4-BE49-F238E27FC236}">
                <a16:creationId xmlns:a16="http://schemas.microsoft.com/office/drawing/2014/main" id="{973FB1F8-4CF3-2B18-7200-4AA0FE9DD77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75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9EED-D723-CA02-F41D-F795A45373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5FA848-F763-E037-90ED-62AF4A5C5E73}"/>
              </a:ext>
            </a:extLst>
          </p:cNvPr>
          <p:cNvSpPr>
            <a:spLocks noGrp="1"/>
          </p:cNvSpPr>
          <p:nvPr>
            <p:ph type="title"/>
          </p:nvPr>
        </p:nvSpPr>
        <p:spPr/>
        <p:txBody>
          <a:bodyPr>
            <a:normAutofit/>
          </a:bodyPr>
          <a:lstStyle/>
          <a:p>
            <a:pPr lvl="0">
              <a:spcBef>
                <a:spcPts val="600"/>
              </a:spcBef>
              <a:spcAft>
                <a:spcPts val="600"/>
              </a:spcAft>
            </a:pPr>
            <a:r>
              <a:rPr lang="en-GB" sz="7200"/>
              <a:t>Young people’s attainment and destinations</a:t>
            </a:r>
          </a:p>
        </p:txBody>
      </p:sp>
      <p:sp>
        <p:nvSpPr>
          <p:cNvPr id="8" name="TextBox 7">
            <a:extLst>
              <a:ext uri="{FF2B5EF4-FFF2-40B4-BE49-F238E27FC236}">
                <a16:creationId xmlns:a16="http://schemas.microsoft.com/office/drawing/2014/main" id="{E6BAA638-EA32-F742-443E-F8B027BD3273}"/>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Department for Education, 2022/23</a:t>
            </a:r>
          </a:p>
        </p:txBody>
      </p:sp>
      <p:sp>
        <p:nvSpPr>
          <p:cNvPr id="9" name="Text Placeholder 1">
            <a:extLst>
              <a:ext uri="{FF2B5EF4-FFF2-40B4-BE49-F238E27FC236}">
                <a16:creationId xmlns:a16="http://schemas.microsoft.com/office/drawing/2014/main" id="{975522A0-28C4-875D-3F30-F6AA075D2DEA}"/>
              </a:ext>
            </a:extLst>
          </p:cNvPr>
          <p:cNvSpPr txBox="1">
            <a:spLocks/>
          </p:cNvSpPr>
          <p:nvPr/>
        </p:nvSpPr>
        <p:spPr>
          <a:xfrm>
            <a:off x="10966450" y="3657600"/>
            <a:ext cx="12345600" cy="8449056"/>
          </a:xfrm>
          <a:prstGeom prst="rect">
            <a:avLst/>
          </a:prstGeom>
        </p:spPr>
        <p:txBody>
          <a:bodyPr vert="horz" lIns="0" tIns="0" rIns="0" bIns="0" rtlCol="0">
            <a:normAutofit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gn="l">
              <a:lnSpc>
                <a:spcPct val="100000"/>
              </a:lnSpc>
              <a:spcAft>
                <a:spcPts val="1200"/>
              </a:spcAft>
              <a:buBlip>
                <a:blip r:embed="rId2"/>
              </a:buBlip>
            </a:pPr>
            <a:r>
              <a:rPr lang="en-GB" sz="2800" b="1">
                <a:solidFill>
                  <a:schemeClr val="tx2"/>
                </a:solidFill>
                <a:cs typeface="Segoe UI" panose="020B0502040204020203" pitchFamily="34" charset="0"/>
              </a:rPr>
              <a:t>Attainment at </a:t>
            </a:r>
            <a:r>
              <a:rPr lang="en-GB" sz="2800" b="1"/>
              <a:t>both </a:t>
            </a:r>
            <a:r>
              <a:rPr lang="en-GB" sz="2800" b="1">
                <a:solidFill>
                  <a:schemeClr val="tx2"/>
                </a:solidFill>
                <a:cs typeface="Segoe UI" panose="020B0502040204020203" pitchFamily="34" charset="0"/>
              </a:rPr>
              <a:t>GCSE and A-level is below comparator areas and the national average </a:t>
            </a:r>
            <a:r>
              <a:rPr lang="en-GB" sz="2800">
                <a:solidFill>
                  <a:schemeClr val="tx2"/>
                </a:solidFill>
                <a:cs typeface="Segoe UI" panose="020B0502040204020203" pitchFamily="34" charset="0"/>
              </a:rPr>
              <a:t>and has declined over the past two years. </a:t>
            </a:r>
          </a:p>
          <a:p>
            <a:pPr marL="720094" indent="-720094" algn="l">
              <a:lnSpc>
                <a:spcPct val="100000"/>
              </a:lnSpc>
              <a:spcAft>
                <a:spcPts val="1200"/>
              </a:spcAft>
              <a:buBlip>
                <a:blip r:embed="rId2"/>
              </a:buBlip>
            </a:pPr>
            <a:r>
              <a:rPr lang="en-GB" sz="2800"/>
              <a:t>Rotherham </a:t>
            </a:r>
            <a:r>
              <a:rPr lang="en-GB" sz="2800" b="1"/>
              <a:t>performs well in the proportion of KS4 pupils continuing in education, apprenticeships, or employment </a:t>
            </a:r>
            <a:r>
              <a:rPr lang="en-GB" sz="2800"/>
              <a:t>after completing their studies, with rates similar rates to comparator areas and the national average. However, this</a:t>
            </a:r>
            <a:r>
              <a:rPr lang="en-GB" sz="2800" b="1"/>
              <a:t> decreases as the 16-18 cohort move through KS5</a:t>
            </a:r>
            <a:r>
              <a:rPr lang="en-GB" sz="2800"/>
              <a:t>, and the gap with comparators widens.</a:t>
            </a:r>
          </a:p>
          <a:p>
            <a:pPr marL="720094" indent="-720094" algn="l">
              <a:lnSpc>
                <a:spcPct val="100000"/>
              </a:lnSpc>
              <a:spcAft>
                <a:spcPts val="1200"/>
              </a:spcAft>
              <a:buBlip>
                <a:blip r:embed="rId2"/>
              </a:buBlip>
            </a:pPr>
            <a:r>
              <a:rPr lang="en-GB" sz="2800" b="1"/>
              <a:t>Rotherham </a:t>
            </a:r>
            <a:r>
              <a:rPr lang="en-GB" sz="2800" b="1">
                <a:solidFill>
                  <a:schemeClr val="tx2"/>
                </a:solidFill>
                <a:cs typeface="Segoe UI" panose="020B0502040204020203" pitchFamily="34" charset="0"/>
              </a:rPr>
              <a:t>is below </a:t>
            </a:r>
            <a:r>
              <a:rPr lang="en-GB" sz="2800">
                <a:solidFill>
                  <a:schemeClr val="tx2"/>
                </a:solidFill>
                <a:cs typeface="Segoe UI" panose="020B0502040204020203" pitchFamily="34" charset="0"/>
              </a:rPr>
              <a:t>the comparators and national average for the </a:t>
            </a:r>
            <a:r>
              <a:rPr lang="en-GB" sz="2800" b="1">
                <a:solidFill>
                  <a:schemeClr val="tx2"/>
                </a:solidFill>
                <a:cs typeface="Segoe UI" panose="020B0502040204020203" pitchFamily="34" charset="0"/>
              </a:rPr>
              <a:t>proportion of pupils progressing to higher education by age 19</a:t>
            </a:r>
            <a:r>
              <a:rPr lang="en-GB" sz="2800" b="1"/>
              <a:t>, </a:t>
            </a:r>
            <a:r>
              <a:rPr lang="en-GB" sz="2800"/>
              <a:t>limiting future progression into higher-skilled roles and suggesting clear pathways may not be available / visible. </a:t>
            </a:r>
            <a:endParaRPr lang="en-GB" sz="2800">
              <a:solidFill>
                <a:schemeClr val="tx2"/>
              </a:solidFill>
              <a:cs typeface="Segoe UI" panose="020B0502040204020203" pitchFamily="34" charset="0"/>
            </a:endParaRPr>
          </a:p>
          <a:p>
            <a:pPr marL="720094" indent="-720094">
              <a:lnSpc>
                <a:spcPct val="100000"/>
              </a:lnSpc>
              <a:spcAft>
                <a:spcPts val="1200"/>
              </a:spcAft>
              <a:buBlip>
                <a:blip r:embed="rId2"/>
              </a:buBlip>
            </a:pPr>
            <a:r>
              <a:rPr lang="en-GB" sz="2800">
                <a:solidFill>
                  <a:schemeClr val="accent1"/>
                </a:solidFill>
              </a:rPr>
              <a:t>Supporting young people into work is a key priority for the Government. The </a:t>
            </a:r>
            <a:r>
              <a:rPr lang="en-GB" sz="2800" b="1">
                <a:solidFill>
                  <a:schemeClr val="accent1"/>
                </a:solidFill>
              </a:rPr>
              <a:t>Youth Guarantee </a:t>
            </a:r>
            <a:r>
              <a:rPr lang="en-GB" sz="2800">
                <a:solidFill>
                  <a:schemeClr val="accent1"/>
                </a:solidFill>
              </a:rPr>
              <a:t>is a commitment by the Government to ensure that all 18-21-year-olds can access training, apprenticeships or employment support, being piloted in eight Trailblazer areas in 2025/26. </a:t>
            </a:r>
          </a:p>
          <a:p>
            <a:pPr marL="720094" indent="-720094">
              <a:lnSpc>
                <a:spcPct val="100000"/>
              </a:lnSpc>
              <a:spcAft>
                <a:spcPts val="1200"/>
              </a:spcAft>
              <a:buBlip>
                <a:blip r:embed="rId2"/>
              </a:buBlip>
            </a:pPr>
            <a:r>
              <a:rPr lang="en-GB" sz="2800">
                <a:solidFill>
                  <a:schemeClr val="accent1"/>
                </a:solidFill>
              </a:rPr>
              <a:t>In South Yorkshire, a </a:t>
            </a:r>
            <a:r>
              <a:rPr lang="en-GB" sz="2800" b="1">
                <a:solidFill>
                  <a:schemeClr val="accent1"/>
                </a:solidFill>
              </a:rPr>
              <a:t>Youth Taskforce </a:t>
            </a:r>
            <a:r>
              <a:rPr lang="en-GB" sz="2800">
                <a:solidFill>
                  <a:schemeClr val="accent1"/>
                </a:solidFill>
              </a:rPr>
              <a:t>will provide a coordinated and targeted offer to young people, supporting them to remain close to the labour market. This is important as those who fall away from the labour market and become NEET when they are young experience may experience ‘scarring effects’.</a:t>
            </a:r>
          </a:p>
        </p:txBody>
      </p:sp>
      <p:graphicFrame>
        <p:nvGraphicFramePr>
          <p:cNvPr id="10" name="Chart 9">
            <a:extLst>
              <a:ext uri="{FF2B5EF4-FFF2-40B4-BE49-F238E27FC236}">
                <a16:creationId xmlns:a16="http://schemas.microsoft.com/office/drawing/2014/main" id="{2AA92C89-71F5-1AE5-881B-ABF65C7BA5CF}"/>
              </a:ext>
            </a:extLst>
          </p:cNvPr>
          <p:cNvGraphicFramePr>
            <a:graphicFrameLocks/>
          </p:cNvGraphicFramePr>
          <p:nvPr>
            <p:extLst>
              <p:ext uri="{D42A27DB-BD31-4B8C-83A1-F6EECF244321}">
                <p14:modId xmlns:p14="http://schemas.microsoft.com/office/powerpoint/2010/main" val="2788050156"/>
              </p:ext>
            </p:extLst>
          </p:nvPr>
        </p:nvGraphicFramePr>
        <p:xfrm>
          <a:off x="1059249" y="2980460"/>
          <a:ext cx="9708717" cy="2840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87A9832-1442-3904-9743-D4DA7BE46E63}"/>
              </a:ext>
            </a:extLst>
          </p:cNvPr>
          <p:cNvGraphicFramePr>
            <a:graphicFrameLocks/>
          </p:cNvGraphicFramePr>
          <p:nvPr>
            <p:extLst>
              <p:ext uri="{D42A27DB-BD31-4B8C-83A1-F6EECF244321}">
                <p14:modId xmlns:p14="http://schemas.microsoft.com/office/powerpoint/2010/main" val="588005911"/>
              </p:ext>
            </p:extLst>
          </p:nvPr>
        </p:nvGraphicFramePr>
        <p:xfrm>
          <a:off x="1059249" y="5853434"/>
          <a:ext cx="9708716" cy="28401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65A4481-E826-20AD-8937-B67AEBE75936}"/>
              </a:ext>
            </a:extLst>
          </p:cNvPr>
          <p:cNvGraphicFramePr>
            <a:graphicFrameLocks/>
          </p:cNvGraphicFramePr>
          <p:nvPr>
            <p:extLst>
              <p:ext uri="{D42A27DB-BD31-4B8C-83A1-F6EECF244321}">
                <p14:modId xmlns:p14="http://schemas.microsoft.com/office/powerpoint/2010/main" val="559067087"/>
              </p:ext>
            </p:extLst>
          </p:nvPr>
        </p:nvGraphicFramePr>
        <p:xfrm>
          <a:off x="7473965" y="8726408"/>
          <a:ext cx="3348000" cy="39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CDE7AFA2-AB27-B885-8077-C78BC00895E2}"/>
              </a:ext>
            </a:extLst>
          </p:cNvPr>
          <p:cNvGraphicFramePr>
            <a:graphicFrameLocks/>
          </p:cNvGraphicFramePr>
          <p:nvPr>
            <p:extLst>
              <p:ext uri="{D42A27DB-BD31-4B8C-83A1-F6EECF244321}">
                <p14:modId xmlns:p14="http://schemas.microsoft.com/office/powerpoint/2010/main" val="2965161812"/>
              </p:ext>
            </p:extLst>
          </p:nvPr>
        </p:nvGraphicFramePr>
        <p:xfrm>
          <a:off x="972757" y="8726408"/>
          <a:ext cx="3348000" cy="39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03A47726-9C66-5094-8F33-09153682DB73}"/>
              </a:ext>
            </a:extLst>
          </p:cNvPr>
          <p:cNvGraphicFramePr>
            <a:graphicFrameLocks/>
          </p:cNvGraphicFramePr>
          <p:nvPr>
            <p:extLst>
              <p:ext uri="{D42A27DB-BD31-4B8C-83A1-F6EECF244321}">
                <p14:modId xmlns:p14="http://schemas.microsoft.com/office/powerpoint/2010/main" val="2490172318"/>
              </p:ext>
            </p:extLst>
          </p:nvPr>
        </p:nvGraphicFramePr>
        <p:xfrm>
          <a:off x="4223361" y="8726408"/>
          <a:ext cx="3348000" cy="3960000"/>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4">
            <a:extLst>
              <a:ext uri="{FF2B5EF4-FFF2-40B4-BE49-F238E27FC236}">
                <a16:creationId xmlns:a16="http://schemas.microsoft.com/office/drawing/2014/main" id="{92949EA2-BF3D-7E9E-7572-7934E41F185E}"/>
              </a:ext>
            </a:extLst>
          </p:cNvPr>
          <p:cNvSpPr/>
          <p:nvPr/>
        </p:nvSpPr>
        <p:spPr>
          <a:xfrm>
            <a:off x="1378984" y="9271009"/>
            <a:ext cx="2535547" cy="27880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91%</a:t>
            </a:r>
          </a:p>
          <a:p>
            <a:pPr algn="ctr"/>
            <a:r>
              <a:rPr lang="en-GB">
                <a:solidFill>
                  <a:srgbClr val="000000"/>
                </a:solidFill>
              </a:rPr>
              <a:t>KS4 in Sustained Education, Employment or Apprenticeships</a:t>
            </a:r>
          </a:p>
          <a:p>
            <a:pPr algn="ctr"/>
            <a:r>
              <a:rPr lang="en-GB">
                <a:solidFill>
                  <a:srgbClr val="000000"/>
                </a:solidFill>
              </a:rPr>
              <a:t>(92% statistical neighbours, 92% England)</a:t>
            </a:r>
          </a:p>
        </p:txBody>
      </p:sp>
      <p:sp>
        <p:nvSpPr>
          <p:cNvPr id="16" name="Rectangle 15">
            <a:extLst>
              <a:ext uri="{FF2B5EF4-FFF2-40B4-BE49-F238E27FC236}">
                <a16:creationId xmlns:a16="http://schemas.microsoft.com/office/drawing/2014/main" id="{B92183A0-375B-162B-0BB1-B2C3FCD90D04}"/>
              </a:ext>
            </a:extLst>
          </p:cNvPr>
          <p:cNvSpPr/>
          <p:nvPr/>
        </p:nvSpPr>
        <p:spPr>
          <a:xfrm>
            <a:off x="4629588" y="9271009"/>
            <a:ext cx="2535547" cy="27880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75%</a:t>
            </a:r>
          </a:p>
          <a:p>
            <a:pPr algn="ctr"/>
            <a:r>
              <a:rPr lang="en-GB">
                <a:solidFill>
                  <a:srgbClr val="000000"/>
                </a:solidFill>
              </a:rPr>
              <a:t>16-18 Cohort in Sustained Education, Employment or Apprenticeships</a:t>
            </a:r>
          </a:p>
          <a:p>
            <a:pPr algn="ctr"/>
            <a:r>
              <a:rPr lang="en-GB">
                <a:solidFill>
                  <a:srgbClr val="000000"/>
                </a:solidFill>
              </a:rPr>
              <a:t>(77% statistical neighbours, 80% England)</a:t>
            </a:r>
          </a:p>
        </p:txBody>
      </p:sp>
      <p:sp>
        <p:nvSpPr>
          <p:cNvPr id="17" name="Rectangle 16">
            <a:extLst>
              <a:ext uri="{FF2B5EF4-FFF2-40B4-BE49-F238E27FC236}">
                <a16:creationId xmlns:a16="http://schemas.microsoft.com/office/drawing/2014/main" id="{1FF52BE7-68EA-0B21-ED73-0F4625A4DCA9}"/>
              </a:ext>
            </a:extLst>
          </p:cNvPr>
          <p:cNvSpPr/>
          <p:nvPr/>
        </p:nvSpPr>
        <p:spPr>
          <a:xfrm>
            <a:off x="7753414" y="9271009"/>
            <a:ext cx="2789102" cy="27880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38%</a:t>
            </a:r>
          </a:p>
          <a:p>
            <a:pPr algn="ctr"/>
            <a:r>
              <a:rPr lang="en-GB">
                <a:solidFill>
                  <a:srgbClr val="000000"/>
                </a:solidFill>
              </a:rPr>
              <a:t>Progressing to Higher Education by Age 19</a:t>
            </a:r>
          </a:p>
          <a:p>
            <a:pPr algn="ctr"/>
            <a:r>
              <a:rPr lang="en-GB">
                <a:solidFill>
                  <a:srgbClr val="000000"/>
                </a:solidFill>
              </a:rPr>
              <a:t>(42% statistical neighbours, 48% England)</a:t>
            </a:r>
          </a:p>
        </p:txBody>
      </p:sp>
      <p:pic>
        <p:nvPicPr>
          <p:cNvPr id="2" name="Picture 2">
            <a:extLst>
              <a:ext uri="{FF2B5EF4-FFF2-40B4-BE49-F238E27FC236}">
                <a16:creationId xmlns:a16="http://schemas.microsoft.com/office/drawing/2014/main" id="{AF857F99-DD25-6E49-DA76-0526F2165F7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16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C8BAD-EE21-F4D2-91D3-4A1E1C2001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54AC7-561B-2465-AC9A-541D203421BA}"/>
              </a:ext>
            </a:extLst>
          </p:cNvPr>
          <p:cNvSpPr>
            <a:spLocks noGrp="1"/>
          </p:cNvSpPr>
          <p:nvPr>
            <p:ph type="title"/>
          </p:nvPr>
        </p:nvSpPr>
        <p:spPr/>
        <p:txBody>
          <a:bodyPr>
            <a:normAutofit/>
          </a:bodyPr>
          <a:lstStyle/>
          <a:p>
            <a:pPr lvl="0">
              <a:spcBef>
                <a:spcPts val="600"/>
              </a:spcBef>
              <a:spcAft>
                <a:spcPts val="600"/>
              </a:spcAft>
            </a:pPr>
            <a:r>
              <a:rPr lang="en-GB" sz="7200"/>
              <a:t>SEND Representation and Outcomes </a:t>
            </a:r>
          </a:p>
        </p:txBody>
      </p:sp>
      <p:graphicFrame>
        <p:nvGraphicFramePr>
          <p:cNvPr id="5" name="Chart 4">
            <a:extLst>
              <a:ext uri="{FF2B5EF4-FFF2-40B4-BE49-F238E27FC236}">
                <a16:creationId xmlns:a16="http://schemas.microsoft.com/office/drawing/2014/main" id="{D9E5275C-9911-98AC-01F1-E83F72FF3DC0}"/>
              </a:ext>
            </a:extLst>
          </p:cNvPr>
          <p:cNvGraphicFramePr>
            <a:graphicFrameLocks/>
          </p:cNvGraphicFramePr>
          <p:nvPr>
            <p:extLst>
              <p:ext uri="{D42A27DB-BD31-4B8C-83A1-F6EECF244321}">
                <p14:modId xmlns:p14="http://schemas.microsoft.com/office/powerpoint/2010/main" val="451746642"/>
              </p:ext>
            </p:extLst>
          </p:nvPr>
        </p:nvGraphicFramePr>
        <p:xfrm>
          <a:off x="1059250" y="2789093"/>
          <a:ext cx="9646850" cy="4600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2496D4F-289E-CB44-33B7-CBD2213B104D}"/>
              </a:ext>
            </a:extLst>
          </p:cNvPr>
          <p:cNvGraphicFramePr>
            <a:graphicFrameLocks/>
          </p:cNvGraphicFramePr>
          <p:nvPr>
            <p:extLst>
              <p:ext uri="{D42A27DB-BD31-4B8C-83A1-F6EECF244321}">
                <p14:modId xmlns:p14="http://schemas.microsoft.com/office/powerpoint/2010/main" val="3143208920"/>
              </p:ext>
            </p:extLst>
          </p:nvPr>
        </p:nvGraphicFramePr>
        <p:xfrm>
          <a:off x="1059250" y="7642145"/>
          <a:ext cx="9646850" cy="44990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C6A767C-A987-0F03-2045-0D384B928D87}"/>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Department for Education, 2022/23</a:t>
            </a:r>
          </a:p>
        </p:txBody>
      </p:sp>
      <p:sp>
        <p:nvSpPr>
          <p:cNvPr id="2" name="Text Placeholder 1">
            <a:extLst>
              <a:ext uri="{FF2B5EF4-FFF2-40B4-BE49-F238E27FC236}">
                <a16:creationId xmlns:a16="http://schemas.microsoft.com/office/drawing/2014/main" id="{795F385B-763E-A01B-6D65-0671463EE66B}"/>
              </a:ext>
            </a:extLst>
          </p:cNvPr>
          <p:cNvSpPr txBox="1">
            <a:spLocks/>
          </p:cNvSpPr>
          <p:nvPr/>
        </p:nvSpPr>
        <p:spPr>
          <a:xfrm>
            <a:off x="10966450" y="3657600"/>
            <a:ext cx="12345600" cy="7848597"/>
          </a:xfrm>
          <a:prstGeom prst="rect">
            <a:avLst/>
          </a:prstGeom>
        </p:spPr>
        <p:txBody>
          <a:bodyPr vert="horz" lIns="0" tIns="0" rIns="0" bIns="0" rtlCol="0">
            <a:normAutofit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4"/>
              </a:buBlip>
            </a:pPr>
            <a:r>
              <a:rPr lang="en-GB" sz="2800" b="1"/>
              <a:t>SEN pupils represent 20% of KS4 students in Rotherham</a:t>
            </a:r>
            <a:r>
              <a:rPr lang="en-GB" sz="2800"/>
              <a:t>, which is higher than in comparator areas and has been </a:t>
            </a:r>
            <a:r>
              <a:rPr lang="en-GB" sz="2800" b="1"/>
              <a:t>increasing over the past four years</a:t>
            </a:r>
            <a:r>
              <a:rPr lang="en-GB" sz="2800"/>
              <a:t>. </a:t>
            </a:r>
          </a:p>
          <a:p>
            <a:pPr marL="720094" indent="-720094">
              <a:lnSpc>
                <a:spcPct val="100000"/>
              </a:lnSpc>
              <a:spcAft>
                <a:spcPts val="1200"/>
              </a:spcAft>
              <a:buBlip>
                <a:blip r:embed="rId4"/>
              </a:buBlip>
            </a:pPr>
            <a:r>
              <a:rPr lang="en-GB" sz="2800"/>
              <a:t>The percentage of SEN pupils achieving grades 4 or above in English and Maths GCSEs is significantly lower than their non-SEN peers (24% vs. 69%). </a:t>
            </a:r>
          </a:p>
          <a:p>
            <a:pPr marL="720094" indent="-720094">
              <a:lnSpc>
                <a:spcPct val="100000"/>
              </a:lnSpc>
              <a:spcAft>
                <a:spcPts val="1200"/>
              </a:spcAft>
              <a:buBlip>
                <a:blip r:embed="rId4"/>
              </a:buBlip>
            </a:pPr>
            <a:r>
              <a:rPr lang="en-GB" sz="2800"/>
              <a:t>The percentage of NEET young people aged 16-17 is also higher among SEND cohorts (12% for SEND EHCP and 11% for SEND support) compared to non-SEND pupils (6%). </a:t>
            </a:r>
          </a:p>
          <a:p>
            <a:pPr marL="720094" indent="-720094">
              <a:lnSpc>
                <a:spcPct val="100000"/>
              </a:lnSpc>
              <a:spcAft>
                <a:spcPts val="1200"/>
              </a:spcAft>
              <a:buBlip>
                <a:blip r:embed="rId4"/>
              </a:buBlip>
            </a:pPr>
            <a:r>
              <a:rPr lang="en-GB" sz="2800"/>
              <a:t>In both metrics—KS4 attainment and NEET rate—</a:t>
            </a:r>
            <a:r>
              <a:rPr lang="en-GB" sz="2800" b="1"/>
              <a:t>Rotherham SEND pupils’ performance is worse than statistical neighbours and the national average</a:t>
            </a:r>
            <a:r>
              <a:rPr lang="en-GB" sz="2800"/>
              <a:t>.</a:t>
            </a:r>
          </a:p>
          <a:p>
            <a:pPr marL="720094" indent="-720094">
              <a:lnSpc>
                <a:spcPct val="100000"/>
              </a:lnSpc>
              <a:spcAft>
                <a:spcPts val="1200"/>
              </a:spcAft>
              <a:buBlip>
                <a:blip r:embed="rId4"/>
              </a:buBlip>
            </a:pPr>
            <a:r>
              <a:rPr lang="en-GB" sz="2800">
                <a:solidFill>
                  <a:schemeClr val="accent1"/>
                </a:solidFill>
              </a:rPr>
              <a:t>The </a:t>
            </a:r>
            <a:r>
              <a:rPr lang="en-GB" sz="2800" b="1">
                <a:solidFill>
                  <a:schemeClr val="accent1"/>
                </a:solidFill>
              </a:rPr>
              <a:t>Get Britain Working White Paper </a:t>
            </a:r>
            <a:r>
              <a:rPr lang="en-GB" sz="2800">
                <a:solidFill>
                  <a:schemeClr val="accent1"/>
                </a:solidFill>
              </a:rPr>
              <a:t>and subsequent </a:t>
            </a:r>
            <a:r>
              <a:rPr lang="en-GB" sz="2800" b="1">
                <a:solidFill>
                  <a:schemeClr val="accent1"/>
                </a:solidFill>
              </a:rPr>
              <a:t>Reforming Benefits Green Paper </a:t>
            </a:r>
            <a:r>
              <a:rPr lang="en-GB" sz="2800">
                <a:solidFill>
                  <a:schemeClr val="accent1"/>
                </a:solidFill>
              </a:rPr>
              <a:t>will see major changes to health and disability benefits with young people being unable to access additional health benefits alongside Universal Credit Allowance. Additional support for young people with a health condition may be needed in order to ensure that they are not adversely affected by this change.</a:t>
            </a:r>
          </a:p>
        </p:txBody>
      </p:sp>
      <p:pic>
        <p:nvPicPr>
          <p:cNvPr id="3" name="Picture 2">
            <a:extLst>
              <a:ext uri="{FF2B5EF4-FFF2-40B4-BE49-F238E27FC236}">
                <a16:creationId xmlns:a16="http://schemas.microsoft.com/office/drawing/2014/main" id="{A8A00661-DCAA-F0EA-8F56-DB85C52D429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04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87F6-0860-1774-2BC1-A3A654BF69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E7ECFE-BFBD-CD01-AD9B-2B8F8191FD40}"/>
              </a:ext>
            </a:extLst>
          </p:cNvPr>
          <p:cNvSpPr>
            <a:spLocks noGrp="1"/>
          </p:cNvSpPr>
          <p:nvPr>
            <p:ph type="title"/>
          </p:nvPr>
        </p:nvSpPr>
        <p:spPr/>
        <p:txBody>
          <a:bodyPr>
            <a:normAutofit/>
          </a:bodyPr>
          <a:lstStyle/>
          <a:p>
            <a:pPr lvl="0">
              <a:spcBef>
                <a:spcPts val="600"/>
              </a:spcBef>
              <a:spcAft>
                <a:spcPts val="600"/>
              </a:spcAft>
            </a:pPr>
            <a:r>
              <a:rPr lang="en-GB" sz="7200"/>
              <a:t>Education and skills provision</a:t>
            </a:r>
          </a:p>
        </p:txBody>
      </p:sp>
      <p:sp>
        <p:nvSpPr>
          <p:cNvPr id="3" name="Text Placeholder 1">
            <a:extLst>
              <a:ext uri="{FF2B5EF4-FFF2-40B4-BE49-F238E27FC236}">
                <a16:creationId xmlns:a16="http://schemas.microsoft.com/office/drawing/2014/main" id="{908BE911-5DBD-3C20-DDDF-82A4B735207B}"/>
              </a:ext>
            </a:extLst>
          </p:cNvPr>
          <p:cNvSpPr txBox="1">
            <a:spLocks/>
          </p:cNvSpPr>
          <p:nvPr/>
        </p:nvSpPr>
        <p:spPr>
          <a:xfrm>
            <a:off x="10966450" y="3657600"/>
            <a:ext cx="12345600" cy="7848597"/>
          </a:xfrm>
          <a:prstGeom prst="rect">
            <a:avLst/>
          </a:prstGeom>
        </p:spPr>
        <p:txBody>
          <a:bodyPr vert="horz" lIns="0" tIns="0" rIns="0" bIns="0" rtlCol="0">
            <a:normAutofit fontScale="92500"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b="1"/>
              <a:t>There are 11 further education providers in Rotherham</a:t>
            </a:r>
            <a:r>
              <a:rPr lang="en-GB" sz="2800"/>
              <a:t>, including Rotherham and Dearne Valley Colleges (part of the RNN Group), one 16-19 academy (Thomas Rotherham College), and one independent specialist college (Rotherham Opportunities College). The remaining eight are independent learning providers. </a:t>
            </a:r>
          </a:p>
          <a:p>
            <a:pPr marL="720094" indent="-720094">
              <a:lnSpc>
                <a:spcPct val="100000"/>
              </a:lnSpc>
              <a:spcAft>
                <a:spcPts val="1200"/>
              </a:spcAft>
              <a:buBlip>
                <a:blip r:embed="rId2"/>
              </a:buBlip>
            </a:pPr>
            <a:r>
              <a:rPr lang="en-GB" sz="2800" b="1"/>
              <a:t>Travel times to the nearest FE college are lower </a:t>
            </a:r>
            <a:r>
              <a:rPr lang="en-GB" sz="2800"/>
              <a:t>than in comparator areas across all modes of travel—car, cycle, public transport/walk, and walk. </a:t>
            </a:r>
          </a:p>
          <a:p>
            <a:pPr marL="720094" indent="-720094">
              <a:lnSpc>
                <a:spcPct val="100000"/>
              </a:lnSpc>
              <a:spcAft>
                <a:spcPts val="1200"/>
              </a:spcAft>
              <a:buBlip>
                <a:blip r:embed="rId2"/>
              </a:buBlip>
            </a:pPr>
            <a:r>
              <a:rPr lang="en-GB" sz="2800" b="1"/>
              <a:t>The majority of providers have a ‘Good’ Ofsted rating</a:t>
            </a:r>
            <a:r>
              <a:rPr lang="en-GB" sz="2800"/>
              <a:t>, with 9 out of 10 inspected providers meeting this standard—outperforming comparator areas across all measures.  </a:t>
            </a:r>
          </a:p>
          <a:p>
            <a:pPr marL="720094" indent="-720094">
              <a:lnSpc>
                <a:spcPct val="100000"/>
              </a:lnSpc>
              <a:spcAft>
                <a:spcPts val="1200"/>
              </a:spcAft>
              <a:buBlip>
                <a:blip r:embed="rId2"/>
              </a:buBlip>
            </a:pPr>
            <a:r>
              <a:rPr lang="en-GB" sz="2800" b="1"/>
              <a:t>RNN Group offers higher education qualifications </a:t>
            </a:r>
            <a:r>
              <a:rPr lang="en-GB" sz="2800"/>
              <a:t>and ranks well in the Teaching Excellence Framework, achieving a Silver rating for student outcomes and a Bronze rating for student experience. </a:t>
            </a:r>
          </a:p>
          <a:p>
            <a:pPr marL="720094" indent="-720094">
              <a:lnSpc>
                <a:spcPct val="100000"/>
              </a:lnSpc>
              <a:spcAft>
                <a:spcPts val="1200"/>
              </a:spcAft>
              <a:buBlip>
                <a:blip r:embed="rId2"/>
              </a:buBlip>
            </a:pPr>
            <a:r>
              <a:rPr lang="en-GB" sz="2800"/>
              <a:t>These strengths in further and higher education provision, alongside good accessibility, provide a </a:t>
            </a:r>
            <a:r>
              <a:rPr lang="en-GB" sz="2800" b="1"/>
              <a:t>strong foundation for skills development</a:t>
            </a:r>
            <a:r>
              <a:rPr lang="en-GB" sz="2800"/>
              <a:t>.</a:t>
            </a:r>
          </a:p>
          <a:p>
            <a:pPr marL="720094" indent="-720094">
              <a:lnSpc>
                <a:spcPct val="100000"/>
              </a:lnSpc>
              <a:spcAft>
                <a:spcPts val="1200"/>
              </a:spcAft>
              <a:buBlip>
                <a:blip r:embed="rId2"/>
              </a:buBlip>
            </a:pPr>
            <a:r>
              <a:rPr lang="en-GB" sz="2800">
                <a:solidFill>
                  <a:schemeClr val="accent1"/>
                </a:solidFill>
              </a:rPr>
              <a:t>With the cost of transport often highlighted as a major barrier to education, training and employment – establishing financial support for travel should be considered where this acts as a barrier to skills development. Children with EHCPs or SEN are already able to access travel passes from Rotherham MBC. </a:t>
            </a:r>
          </a:p>
        </p:txBody>
      </p:sp>
      <p:pic>
        <p:nvPicPr>
          <p:cNvPr id="5" name="Graphic 4" descr="Schoolhouse with solid fill">
            <a:extLst>
              <a:ext uri="{FF2B5EF4-FFF2-40B4-BE49-F238E27FC236}">
                <a16:creationId xmlns:a16="http://schemas.microsoft.com/office/drawing/2014/main" id="{A5052A7C-4DB7-5DB8-C2B0-A3F00CB88F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0814" y="3784274"/>
            <a:ext cx="1601223" cy="1595536"/>
          </a:xfrm>
          <a:prstGeom prst="rect">
            <a:avLst/>
          </a:prstGeom>
        </p:spPr>
      </p:pic>
      <p:sp>
        <p:nvSpPr>
          <p:cNvPr id="6" name="Rectangle 5">
            <a:extLst>
              <a:ext uri="{FF2B5EF4-FFF2-40B4-BE49-F238E27FC236}">
                <a16:creationId xmlns:a16="http://schemas.microsoft.com/office/drawing/2014/main" id="{254A1AE4-5D29-FB58-5C00-C0C5045FD290}"/>
              </a:ext>
            </a:extLst>
          </p:cNvPr>
          <p:cNvSpPr/>
          <p:nvPr/>
        </p:nvSpPr>
        <p:spPr>
          <a:xfrm>
            <a:off x="3256233" y="3795142"/>
            <a:ext cx="2556000" cy="1573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800" b="1">
                <a:solidFill>
                  <a:srgbClr val="000000"/>
                </a:solidFill>
              </a:rPr>
              <a:t>11</a:t>
            </a:r>
          </a:p>
          <a:p>
            <a:pPr algn="l"/>
            <a:r>
              <a:rPr lang="en-GB">
                <a:solidFill>
                  <a:srgbClr val="000000"/>
                </a:solidFill>
              </a:rPr>
              <a:t>Further Education Providers in Rotherham</a:t>
            </a:r>
          </a:p>
        </p:txBody>
      </p:sp>
      <p:graphicFrame>
        <p:nvGraphicFramePr>
          <p:cNvPr id="7" name="Chart 6">
            <a:extLst>
              <a:ext uri="{FF2B5EF4-FFF2-40B4-BE49-F238E27FC236}">
                <a16:creationId xmlns:a16="http://schemas.microsoft.com/office/drawing/2014/main" id="{6DDC9AB0-C534-B27D-2920-2FDC284833C4}"/>
              </a:ext>
            </a:extLst>
          </p:cNvPr>
          <p:cNvGraphicFramePr>
            <a:graphicFrameLocks/>
          </p:cNvGraphicFramePr>
          <p:nvPr>
            <p:extLst>
              <p:ext uri="{D42A27DB-BD31-4B8C-83A1-F6EECF244321}">
                <p14:modId xmlns:p14="http://schemas.microsoft.com/office/powerpoint/2010/main" val="1017462210"/>
              </p:ext>
            </p:extLst>
          </p:nvPr>
        </p:nvGraphicFramePr>
        <p:xfrm>
          <a:off x="1059250" y="5918200"/>
          <a:ext cx="9646850" cy="5587996"/>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Bus with solid fill">
            <a:extLst>
              <a:ext uri="{FF2B5EF4-FFF2-40B4-BE49-F238E27FC236}">
                <a16:creationId xmlns:a16="http://schemas.microsoft.com/office/drawing/2014/main" id="{E3CDF96B-8067-58EC-291B-FA45749916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1670" y="3857133"/>
            <a:ext cx="1449818" cy="1449818"/>
          </a:xfrm>
          <a:prstGeom prst="rect">
            <a:avLst/>
          </a:prstGeom>
        </p:spPr>
      </p:pic>
      <p:sp>
        <p:nvSpPr>
          <p:cNvPr id="10" name="Rectangle 9">
            <a:extLst>
              <a:ext uri="{FF2B5EF4-FFF2-40B4-BE49-F238E27FC236}">
                <a16:creationId xmlns:a16="http://schemas.microsoft.com/office/drawing/2014/main" id="{915CF18C-2DCB-521F-5424-B160E3C61CCE}"/>
              </a:ext>
            </a:extLst>
          </p:cNvPr>
          <p:cNvSpPr/>
          <p:nvPr/>
        </p:nvSpPr>
        <p:spPr>
          <a:xfrm>
            <a:off x="7998175" y="3795142"/>
            <a:ext cx="2556000" cy="1573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800" b="1">
                <a:solidFill>
                  <a:srgbClr val="000000"/>
                </a:solidFill>
              </a:rPr>
              <a:t>18 min.</a:t>
            </a:r>
          </a:p>
          <a:p>
            <a:pPr algn="l"/>
            <a:r>
              <a:rPr lang="en-GB">
                <a:solidFill>
                  <a:srgbClr val="000000"/>
                </a:solidFill>
              </a:rPr>
              <a:t>Travel Time to Nearest FE College in Rotherham</a:t>
            </a:r>
          </a:p>
        </p:txBody>
      </p:sp>
      <p:sp>
        <p:nvSpPr>
          <p:cNvPr id="11" name="TextBox 10">
            <a:extLst>
              <a:ext uri="{FF2B5EF4-FFF2-40B4-BE49-F238E27FC236}">
                <a16:creationId xmlns:a16="http://schemas.microsoft.com/office/drawing/2014/main" id="{DAA51DB0-7269-CCC1-E8EC-23AFFA2ACB6E}"/>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Ofsted, 2023; Journey time statistics, England, 2019</a:t>
            </a:r>
          </a:p>
        </p:txBody>
      </p:sp>
      <p:pic>
        <p:nvPicPr>
          <p:cNvPr id="2" name="Picture 2">
            <a:extLst>
              <a:ext uri="{FF2B5EF4-FFF2-40B4-BE49-F238E27FC236}">
                <a16:creationId xmlns:a16="http://schemas.microsoft.com/office/drawing/2014/main" id="{12A6F32B-F8C8-AAAC-AB35-25065E73AFC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3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B1C4-8A17-3382-4957-A72BBA79FDB8}"/>
              </a:ext>
            </a:extLst>
          </p:cNvPr>
          <p:cNvSpPr>
            <a:spLocks noGrp="1"/>
          </p:cNvSpPr>
          <p:nvPr>
            <p:ph type="title"/>
          </p:nvPr>
        </p:nvSpPr>
        <p:spPr/>
        <p:txBody>
          <a:bodyPr/>
          <a:lstStyle/>
          <a:p>
            <a:r>
              <a:rPr lang="en-GB"/>
              <a:t>Introduction</a:t>
            </a:r>
          </a:p>
        </p:txBody>
      </p:sp>
    </p:spTree>
    <p:extLst>
      <p:ext uri="{BB962C8B-B14F-4D97-AF65-F5344CB8AC3E}">
        <p14:creationId xmlns:p14="http://schemas.microsoft.com/office/powerpoint/2010/main" val="255310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3944-3B6C-CBCD-98B6-A3F37F940309}"/>
              </a:ext>
            </a:extLst>
          </p:cNvPr>
          <p:cNvSpPr>
            <a:spLocks noGrp="1"/>
          </p:cNvSpPr>
          <p:nvPr>
            <p:ph type="title"/>
          </p:nvPr>
        </p:nvSpPr>
        <p:spPr>
          <a:xfrm>
            <a:off x="1120464" y="410212"/>
            <a:ext cx="21021675" cy="1573800"/>
          </a:xfrm>
        </p:spPr>
        <p:txBody>
          <a:bodyPr/>
          <a:lstStyle/>
          <a:p>
            <a:r>
              <a:rPr lang="en-GB" dirty="0"/>
              <a:t>Existing, ongoing and new provision</a:t>
            </a:r>
          </a:p>
        </p:txBody>
      </p:sp>
      <p:sp>
        <p:nvSpPr>
          <p:cNvPr id="3" name="Text Placeholder 2">
            <a:extLst>
              <a:ext uri="{FF2B5EF4-FFF2-40B4-BE49-F238E27FC236}">
                <a16:creationId xmlns:a16="http://schemas.microsoft.com/office/drawing/2014/main" id="{420BC612-A5C1-D740-8A95-4A5BD96FF2ED}"/>
              </a:ext>
            </a:extLst>
          </p:cNvPr>
          <p:cNvSpPr>
            <a:spLocks noGrp="1"/>
          </p:cNvSpPr>
          <p:nvPr>
            <p:ph type="body" sz="quarter" idx="10"/>
          </p:nvPr>
        </p:nvSpPr>
        <p:spPr/>
        <p:txBody>
          <a:bodyPr/>
          <a:lstStyle/>
          <a:p>
            <a:endParaRPr lang="en-GB"/>
          </a:p>
        </p:txBody>
      </p:sp>
      <p:graphicFrame>
        <p:nvGraphicFramePr>
          <p:cNvPr id="4" name="Table 3">
            <a:extLst>
              <a:ext uri="{FF2B5EF4-FFF2-40B4-BE49-F238E27FC236}">
                <a16:creationId xmlns:a16="http://schemas.microsoft.com/office/drawing/2014/main" id="{5490B260-D650-299B-CDA5-41CC79749A57}"/>
              </a:ext>
            </a:extLst>
          </p:cNvPr>
          <p:cNvGraphicFramePr>
            <a:graphicFrameLocks noGrp="1"/>
          </p:cNvGraphicFramePr>
          <p:nvPr>
            <p:extLst>
              <p:ext uri="{D42A27DB-BD31-4B8C-83A1-F6EECF244321}">
                <p14:modId xmlns:p14="http://schemas.microsoft.com/office/powerpoint/2010/main" val="3366678035"/>
              </p:ext>
            </p:extLst>
          </p:nvPr>
        </p:nvGraphicFramePr>
        <p:xfrm>
          <a:off x="730415" y="1667890"/>
          <a:ext cx="22896577" cy="11792929"/>
        </p:xfrm>
        <a:graphic>
          <a:graphicData uri="http://schemas.openxmlformats.org/drawingml/2006/table">
            <a:tbl>
              <a:tblPr firstRow="1" bandRow="1">
                <a:tableStyleId>{21E4AEA4-8DFA-4A89-87EB-49C32662AFE0}</a:tableStyleId>
              </a:tblPr>
              <a:tblGrid>
                <a:gridCol w="2430642">
                  <a:extLst>
                    <a:ext uri="{9D8B030D-6E8A-4147-A177-3AD203B41FA5}">
                      <a16:colId xmlns:a16="http://schemas.microsoft.com/office/drawing/2014/main" val="3221754139"/>
                    </a:ext>
                  </a:extLst>
                </a:gridCol>
                <a:gridCol w="2951019">
                  <a:extLst>
                    <a:ext uri="{9D8B030D-6E8A-4147-A177-3AD203B41FA5}">
                      <a16:colId xmlns:a16="http://schemas.microsoft.com/office/drawing/2014/main" val="2374623571"/>
                    </a:ext>
                  </a:extLst>
                </a:gridCol>
                <a:gridCol w="11173929">
                  <a:extLst>
                    <a:ext uri="{9D8B030D-6E8A-4147-A177-3AD203B41FA5}">
                      <a16:colId xmlns:a16="http://schemas.microsoft.com/office/drawing/2014/main" val="4130165369"/>
                    </a:ext>
                  </a:extLst>
                </a:gridCol>
                <a:gridCol w="6340987">
                  <a:extLst>
                    <a:ext uri="{9D8B030D-6E8A-4147-A177-3AD203B41FA5}">
                      <a16:colId xmlns:a16="http://schemas.microsoft.com/office/drawing/2014/main" val="476767389"/>
                    </a:ext>
                  </a:extLst>
                </a:gridCol>
              </a:tblGrid>
              <a:tr h="1083225">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Provision</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Target groups</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Description</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Impact</a:t>
                      </a:r>
                    </a:p>
                  </a:txBody>
                  <a:tcPr/>
                </a:tc>
                <a:extLst>
                  <a:ext uri="{0D108BD9-81ED-4DB2-BD59-A6C34878D82A}">
                    <a16:rowId xmlns:a16="http://schemas.microsoft.com/office/drawing/2014/main" val="1574462266"/>
                  </a:ext>
                </a:extLst>
              </a:tr>
              <a:tr h="235574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Multiply (ending) / Core Skills (new)</a:t>
                      </a:r>
                    </a:p>
                    <a:p>
                      <a:pPr marL="0"/>
                      <a:endParaRPr lang="en-GB" sz="2400" b="1">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Employed</a:t>
                      </a:r>
                    </a:p>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Unemployed</a:t>
                      </a:r>
                    </a:p>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Economically inactive</a:t>
                      </a:r>
                    </a:p>
                  </a:txBody>
                  <a:tcPr/>
                </a:tc>
                <a:tc>
                  <a:txBody>
                    <a:bodyPr/>
                    <a:lstStyle/>
                    <a:p>
                      <a:r>
                        <a:rPr lang="en-GB" sz="2400">
                          <a:solidFill>
                            <a:schemeClr val="accent1"/>
                          </a:solidFill>
                          <a:latin typeface="Segoe UI" panose="020B0502040204020203" pitchFamily="34" charset="0"/>
                          <a:cs typeface="Segoe UI" panose="020B0502040204020203" pitchFamily="34" charset="0"/>
                        </a:rPr>
                        <a:t>Multiply sought to increase the number of adults achieving a maths qualification, building a coherent pathway into work and/or career progression</a:t>
                      </a:r>
                    </a:p>
                    <a:p>
                      <a:endParaRPr lang="en-GB" sz="2400">
                        <a:solidFill>
                          <a:schemeClr val="accent1"/>
                        </a:solidFill>
                        <a:latin typeface="Segoe UI" panose="020B0502040204020203" pitchFamily="34" charset="0"/>
                        <a:cs typeface="Segoe UI" panose="020B0502040204020203" pitchFamily="34" charset="0"/>
                      </a:endParaRPr>
                    </a:p>
                    <a:p>
                      <a:r>
                        <a:rPr lang="en-GB" sz="2400">
                          <a:solidFill>
                            <a:schemeClr val="accent1"/>
                          </a:solidFill>
                          <a:latin typeface="Segoe UI" panose="020B0502040204020203" pitchFamily="34" charset="0"/>
                          <a:cs typeface="Segoe UI" panose="020B0502040204020203" pitchFamily="34" charset="0"/>
                        </a:rPr>
                        <a:t>Drawing on learning from Multiply, the new Core Skills programme will offer community-based courses for those living in areas of high economic inactivity, focusing on numeracy, English and digital skills.</a:t>
                      </a:r>
                    </a:p>
                    <a:p>
                      <a:endParaRPr lang="en-GB" sz="2400">
                        <a:solidFill>
                          <a:schemeClr val="accent1"/>
                        </a:solidFill>
                        <a:latin typeface="Segoe UI" panose="020B0502040204020203" pitchFamily="34" charset="0"/>
                        <a:cs typeface="Segoe UI" panose="020B0502040204020203" pitchFamily="34" charset="0"/>
                      </a:endParaRPr>
                    </a:p>
                    <a:p>
                      <a:r>
                        <a:rPr lang="en-GB" sz="2400">
                          <a:solidFill>
                            <a:schemeClr val="accent1"/>
                          </a:solidFill>
                          <a:latin typeface="Segoe UI" panose="020B0502040204020203" pitchFamily="34" charset="0"/>
                          <a:cs typeface="Segoe UI" panose="020B0502040204020203" pitchFamily="34" charset="0"/>
                        </a:rPr>
                        <a:t>Multiply was allocated £408,000 from SYMCA and Core Skills is allocated £110,000 UKSPF funding. </a:t>
                      </a:r>
                    </a:p>
                  </a:txBody>
                  <a:tcPr/>
                </a:tc>
                <a:tc>
                  <a:txBody>
                    <a:bodyPr/>
                    <a:lstStyle/>
                    <a:p>
                      <a:r>
                        <a:rPr lang="en-GB" sz="2400" dirty="0">
                          <a:solidFill>
                            <a:schemeClr val="accent1"/>
                          </a:solidFill>
                          <a:latin typeface="Segoe UI" panose="020B0502040204020203" pitchFamily="34" charset="0"/>
                          <a:cs typeface="Segoe UI" panose="020B0502040204020203" pitchFamily="34" charset="0"/>
                        </a:rPr>
                        <a:t>Multiply – 2,959 learners participated in the initial engagement phase, 1,748 of whom (59%) progressed to substantive training. 85% of those engaged in year three progressed to substantive training. </a:t>
                      </a:r>
                    </a:p>
                    <a:p>
                      <a:endParaRPr lang="en-GB" sz="2400" dirty="0">
                        <a:solidFill>
                          <a:schemeClr val="accent1"/>
                        </a:solidFill>
                        <a:latin typeface="Segoe UI" panose="020B0502040204020203" pitchFamily="34" charset="0"/>
                        <a:cs typeface="Segoe UI" panose="020B0502040204020203" pitchFamily="34" charset="0"/>
                      </a:endParaRPr>
                    </a:p>
                    <a:p>
                      <a:r>
                        <a:rPr lang="en-GB" sz="2400" dirty="0">
                          <a:solidFill>
                            <a:schemeClr val="accent1"/>
                          </a:solidFill>
                          <a:latin typeface="Segoe UI" panose="020B0502040204020203" pitchFamily="34" charset="0"/>
                          <a:cs typeface="Segoe UI" panose="020B0502040204020203" pitchFamily="34" charset="0"/>
                        </a:rPr>
                        <a:t>Core Skills - 140 people will be supported to access basic skills courses, with 120 (86%) out of work participants developing at least on core skill. </a:t>
                      </a:r>
                    </a:p>
                    <a:p>
                      <a:pPr marL="0"/>
                      <a:endParaRPr lang="en-GB" sz="2400" b="1" dirty="0">
                        <a:solidFill>
                          <a:schemeClr val="lt1"/>
                        </a:solidFill>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2424407813"/>
                  </a:ext>
                </a:extLst>
              </a:tr>
              <a:tr h="17872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Adult Skills Fund / Tailored learning (ongoing)</a:t>
                      </a:r>
                    </a:p>
                    <a:p>
                      <a:pPr marL="0"/>
                      <a:endParaRPr lang="en-GB" sz="2400" b="1">
                        <a:solidFill>
                          <a:schemeClr val="lt1"/>
                        </a:solidFill>
                        <a:latin typeface="Segoe UI" panose="020B0502040204020203" pitchFamily="34" charset="0"/>
                        <a:ea typeface="+mn-ea"/>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Employed</a:t>
                      </a:r>
                    </a:p>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Unemployed</a:t>
                      </a:r>
                    </a:p>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Economically inactive </a:t>
                      </a:r>
                    </a:p>
                    <a:p>
                      <a:pPr marL="285750" indent="-285750">
                        <a:buFont typeface="Arial" panose="020B0604020202020204" pitchFamily="34" charset="0"/>
                        <a:buChar char="•"/>
                      </a:pPr>
                      <a:endParaRPr lang="en-GB" sz="2400" b="1">
                        <a:solidFill>
                          <a:schemeClr val="lt1"/>
                        </a:solidFill>
                        <a:latin typeface="Segoe UI" panose="020B0502040204020203" pitchFamily="34" charset="0"/>
                        <a:ea typeface="+mn-ea"/>
                        <a:cs typeface="Segoe UI" panose="020B0502040204020203" pitchFamily="34" charset="0"/>
                      </a:endParaRPr>
                    </a:p>
                  </a:txBody>
                  <a:tcPr/>
                </a:tc>
                <a:tc>
                  <a:txBody>
                    <a:bodyPr/>
                    <a:lstStyle/>
                    <a:p>
                      <a:r>
                        <a:rPr lang="en-GB" sz="2400">
                          <a:solidFill>
                            <a:schemeClr val="accent1"/>
                          </a:solidFill>
                          <a:latin typeface="Segoe UI" panose="020B0502040204020203" pitchFamily="34" charset="0"/>
                          <a:cs typeface="Segoe UI" panose="020B0502040204020203" pitchFamily="34" charset="0"/>
                        </a:rPr>
                        <a:t>The ASF supports adults to upskilling and will ensure local learning organisations are embedded in the wider employment and skills offer. </a:t>
                      </a:r>
                    </a:p>
                    <a:p>
                      <a:endParaRPr lang="en-GB" sz="2400">
                        <a:solidFill>
                          <a:schemeClr val="accent1"/>
                        </a:solidFill>
                        <a:latin typeface="Segoe UI" panose="020B0502040204020203" pitchFamily="34" charset="0"/>
                        <a:cs typeface="Segoe UI" panose="020B0502040204020203" pitchFamily="34" charset="0"/>
                      </a:endParaRPr>
                    </a:p>
                    <a:p>
                      <a:r>
                        <a:rPr lang="en-GB" sz="2400">
                          <a:solidFill>
                            <a:schemeClr val="accent1"/>
                          </a:solidFill>
                          <a:latin typeface="Segoe UI" panose="020B0502040204020203" pitchFamily="34" charset="0"/>
                          <a:cs typeface="Segoe UI" panose="020B0502040204020203" pitchFamily="34" charset="0"/>
                        </a:rPr>
                        <a:t>£5.5m will be allocated to offer personal support into employment. Links between Rotherham MBC, South Yorkshire MCA and the RNN Group will be built on to support more people into work.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In 2023/24 ASF and Free Courses for Jobs supported 24,692 learners in South Yorkshire, with an 87% qualification achievement rate. Rotherham’s tailored learning provision is different from the rest of SY with less focus on essential skills, preparation for work and further learning.</a:t>
                      </a:r>
                    </a:p>
                    <a:p>
                      <a:pPr marL="0"/>
                      <a:endParaRPr lang="en-GB" sz="2400" b="1">
                        <a:solidFill>
                          <a:schemeClr val="lt1"/>
                        </a:solidFill>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2859393155"/>
                  </a:ext>
                </a:extLst>
              </a:tr>
              <a:tr h="165714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Advance (ongoing)</a:t>
                      </a:r>
                    </a:p>
                    <a:p>
                      <a:pPr marL="0"/>
                      <a:endParaRPr lang="en-GB" sz="2400" b="1">
                        <a:solidFill>
                          <a:schemeClr val="lt1"/>
                        </a:solidFill>
                        <a:latin typeface="Segoe UI" panose="020B0502040204020203" pitchFamily="34" charset="0"/>
                        <a:ea typeface="+mn-ea"/>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Employed</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Advance offers support for employees to upskill, gain new qualifications, and progress in or change their career.</a:t>
                      </a:r>
                    </a:p>
                    <a:p>
                      <a:pPr marL="0"/>
                      <a:endParaRPr lang="en-GB" sz="2400" b="1">
                        <a:solidFill>
                          <a:schemeClr val="lt1"/>
                        </a:solidFill>
                        <a:latin typeface="Segoe UI" panose="020B0502040204020203" pitchFamily="34" charset="0"/>
                        <a:ea typeface="+mn-ea"/>
                        <a:cs typeface="Segoe UI" panose="020B0502040204020203" pitchFamily="34" charset="0"/>
                      </a:endParaRPr>
                    </a:p>
                    <a:p>
                      <a:pPr marL="0"/>
                      <a:r>
                        <a:rPr lang="en-GB" sz="2400">
                          <a:solidFill>
                            <a:schemeClr val="accent1"/>
                          </a:solidFill>
                          <a:latin typeface="Segoe UI" panose="020B0502040204020203" pitchFamily="34" charset="0"/>
                          <a:ea typeface="+mn-ea"/>
                          <a:cs typeface="Segoe UI" panose="020B0502040204020203" pitchFamily="34" charset="0"/>
                        </a:rPr>
                        <a:t>Advance is allocated £208,000 UKSPF funding.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cs typeface="Segoe UI" panose="020B0502040204020203" pitchFamily="34" charset="0"/>
                        </a:rPr>
                        <a:t>Fifty people will receive support to retrain and ten will be supported to sustain their current employment. </a:t>
                      </a:r>
                    </a:p>
                    <a:p>
                      <a:pPr marL="0"/>
                      <a:endParaRPr lang="en-GB" sz="2400" b="1">
                        <a:solidFill>
                          <a:schemeClr val="lt1"/>
                        </a:solidFill>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182777628"/>
                  </a:ext>
                </a:extLst>
              </a:tr>
              <a:tr h="109657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Core 16-19 and adult skills provision</a:t>
                      </a:r>
                    </a:p>
                    <a:p>
                      <a:pPr marL="0"/>
                      <a:endParaRPr lang="en-GB" sz="2400" b="1">
                        <a:solidFill>
                          <a:schemeClr val="lt1"/>
                        </a:solidFill>
                        <a:latin typeface="Segoe UI" panose="020B0502040204020203" pitchFamily="34" charset="0"/>
                        <a:ea typeface="+mn-ea"/>
                        <a:cs typeface="Segoe UI" panose="020B0502040204020203" pitchFamily="34" charset="0"/>
                      </a:endParaRPr>
                    </a:p>
                    <a:p>
                      <a:pPr marL="0"/>
                      <a:endParaRPr lang="en-GB" sz="2400" b="1">
                        <a:solidFill>
                          <a:schemeClr val="lt1"/>
                        </a:solidFill>
                        <a:latin typeface="Segoe UI" panose="020B0502040204020203" pitchFamily="34" charset="0"/>
                        <a:ea typeface="+mn-ea"/>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Young people</a:t>
                      </a:r>
                    </a:p>
                    <a:p>
                      <a:pPr marL="285750" indent="-285750">
                        <a:buFont typeface="Arial" panose="020B0604020202020204" pitchFamily="34" charset="0"/>
                        <a:buChar char="•"/>
                      </a:pPr>
                      <a:r>
                        <a:rPr lang="en-GB" sz="2400" b="0">
                          <a:solidFill>
                            <a:schemeClr val="accent1"/>
                          </a:solidFill>
                          <a:latin typeface="Segoe UI" panose="020B0502040204020203" pitchFamily="34" charset="0"/>
                          <a:ea typeface="+mn-ea"/>
                          <a:cs typeface="Segoe UI" panose="020B0502040204020203" pitchFamily="34" charset="0"/>
                        </a:rPr>
                        <a:t>Employed / unemployed / economically inactive adults</a:t>
                      </a:r>
                    </a:p>
                  </a:txBody>
                  <a:tcPr/>
                </a:tc>
                <a:tc>
                  <a:txBody>
                    <a:bodyPr/>
                    <a:lstStyle/>
                    <a:p>
                      <a:pPr marL="0"/>
                      <a:r>
                        <a:rPr lang="en-GB" sz="2400">
                          <a:solidFill>
                            <a:schemeClr val="accent1"/>
                          </a:solidFill>
                          <a:latin typeface="Segoe UI" panose="020B0502040204020203" pitchFamily="34" charset="0"/>
                          <a:ea typeface="+mn-ea"/>
                          <a:cs typeface="Segoe UI" panose="020B0502040204020203" pitchFamily="34" charset="0"/>
                        </a:rPr>
                        <a:t>Rotherham has a range of FE and independent training providers providing education and qualifications for young people and adults.</a:t>
                      </a:r>
                    </a:p>
                    <a:p>
                      <a:pPr marL="0"/>
                      <a:r>
                        <a:rPr lang="en-GB" sz="2400">
                          <a:solidFill>
                            <a:schemeClr val="accent1"/>
                          </a:solidFill>
                          <a:latin typeface="Segoe UI" panose="020B0502040204020203" pitchFamily="34" charset="0"/>
                          <a:ea typeface="+mn-ea"/>
                          <a:cs typeface="Segoe UI" panose="020B0502040204020203" pitchFamily="34" charset="0"/>
                        </a:rPr>
                        <a:t>Provision is designed to meet the needs of learners, businesses and the local economy.</a:t>
                      </a:r>
                    </a:p>
                    <a:p>
                      <a:pPr marL="0"/>
                      <a:endParaRPr lang="en-GB" sz="2400">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0"/>
                      <a:r>
                        <a:rPr lang="en-GB" sz="2400" dirty="0">
                          <a:solidFill>
                            <a:schemeClr val="accent1"/>
                          </a:solidFill>
                          <a:latin typeface="Segoe UI" panose="020B0502040204020203" pitchFamily="34" charset="0"/>
                          <a:ea typeface="+mn-ea"/>
                          <a:cs typeface="Segoe UI" panose="020B0502040204020203" pitchFamily="34" charset="0"/>
                        </a:rPr>
                        <a:t>e.g. 11,000 people are educated through the RNN Group, with around 10% of these students being apprentices. </a:t>
                      </a:r>
                    </a:p>
                  </a:txBody>
                  <a:tcPr/>
                </a:tc>
                <a:extLst>
                  <a:ext uri="{0D108BD9-81ED-4DB2-BD59-A6C34878D82A}">
                    <a16:rowId xmlns:a16="http://schemas.microsoft.com/office/drawing/2014/main" val="1385396933"/>
                  </a:ext>
                </a:extLst>
              </a:tr>
            </a:tbl>
          </a:graphicData>
        </a:graphic>
      </p:graphicFrame>
    </p:spTree>
    <p:extLst>
      <p:ext uri="{BB962C8B-B14F-4D97-AF65-F5344CB8AC3E}">
        <p14:creationId xmlns:p14="http://schemas.microsoft.com/office/powerpoint/2010/main" val="250650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6199-187A-D094-0C8F-AAC4EA70B6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F8FFE8-6B26-DFD5-D551-7A9A8E56F385}"/>
              </a:ext>
            </a:extLst>
          </p:cNvPr>
          <p:cNvSpPr>
            <a:spLocks noGrp="1"/>
          </p:cNvSpPr>
          <p:nvPr>
            <p:ph type="body" sz="quarter" idx="10"/>
          </p:nvPr>
        </p:nvSpPr>
        <p:spPr>
          <a:xfrm>
            <a:off x="974125" y="2867891"/>
            <a:ext cx="22423050" cy="10120744"/>
          </a:xfrm>
        </p:spPr>
        <p:txBody>
          <a:bodyPr>
            <a:normAutofit/>
          </a:bodyPr>
          <a:lstStyle/>
          <a:p>
            <a:pPr>
              <a:spcAft>
                <a:spcPts val="1200"/>
              </a:spcAft>
            </a:pPr>
            <a:r>
              <a:rPr lang="en-GB" sz="2800" b="1" i="1"/>
              <a:t>Young people</a:t>
            </a:r>
          </a:p>
          <a:p>
            <a:pPr marL="720094" indent="-720094">
              <a:spcAft>
                <a:spcPts val="1200"/>
              </a:spcAft>
              <a:buBlip>
                <a:blip r:embed="rId2"/>
              </a:buBlip>
            </a:pPr>
            <a:r>
              <a:rPr lang="en-GB" sz="2800"/>
              <a:t>Too many young people in Rotherham are at a disadvantage in the labour market because of below-average educational attainment.  The  Strategy needs to align with wider work and interventions aimed at raising attainment at KS4 and KS5 (particularly in English and maths), including targeted support for disadvantaged and SEND pupils, to provide a platform for progression.</a:t>
            </a:r>
          </a:p>
          <a:p>
            <a:pPr marL="720094" indent="-720094">
              <a:spcAft>
                <a:spcPts val="1200"/>
              </a:spcAft>
              <a:buBlip>
                <a:blip r:embed="rId2"/>
              </a:buBlip>
            </a:pPr>
            <a:r>
              <a:rPr lang="en-GB" sz="2800"/>
              <a:t>Progression to positive destinations needs to be enhanced through raising aspirations and awareness of apprenticeship, higher education and employment opportunities in Rotherham and South Yorkshire, and providing exposure to the world of work through experience and encounters, to provide a good appreciation of employer requirements.</a:t>
            </a:r>
            <a:r>
              <a:rPr lang="en-GB" sz="2800">
                <a:highlight>
                  <a:srgbClr val="FFFF00"/>
                </a:highlight>
              </a:rPr>
              <a:t> </a:t>
            </a:r>
          </a:p>
          <a:p>
            <a:pPr marL="720094" indent="-720094">
              <a:spcAft>
                <a:spcPts val="1200"/>
              </a:spcAft>
              <a:buBlip>
                <a:blip r:embed="rId2"/>
              </a:buBlip>
            </a:pPr>
            <a:r>
              <a:rPr lang="en-GB" sz="2800"/>
              <a:t>Barriers limiting progression to higher education (potentially including offer, cost, transport and perception of the value of personal investment) need to be fully understood in order to be addressed.</a:t>
            </a:r>
          </a:p>
          <a:p>
            <a:pPr>
              <a:lnSpc>
                <a:spcPts val="4000"/>
              </a:lnSpc>
              <a:spcAft>
                <a:spcPts val="600"/>
              </a:spcAft>
            </a:pPr>
            <a:endParaRPr lang="en-GB" sz="2800"/>
          </a:p>
        </p:txBody>
      </p:sp>
      <p:sp>
        <p:nvSpPr>
          <p:cNvPr id="4" name="Title 3">
            <a:extLst>
              <a:ext uri="{FF2B5EF4-FFF2-40B4-BE49-F238E27FC236}">
                <a16:creationId xmlns:a16="http://schemas.microsoft.com/office/drawing/2014/main" id="{89161BE1-1F54-AA3F-75FD-80AFC980EF2C}"/>
              </a:ext>
            </a:extLst>
          </p:cNvPr>
          <p:cNvSpPr>
            <a:spLocks noGrp="1"/>
          </p:cNvSpPr>
          <p:nvPr>
            <p:ph type="title"/>
          </p:nvPr>
        </p:nvSpPr>
        <p:spPr>
          <a:xfrm>
            <a:off x="1040200" y="505905"/>
            <a:ext cx="21021675" cy="1573800"/>
          </a:xfrm>
        </p:spPr>
        <p:txBody>
          <a:bodyPr>
            <a:normAutofit/>
          </a:bodyPr>
          <a:lstStyle/>
          <a:p>
            <a:pPr lvl="0">
              <a:spcBef>
                <a:spcPts val="600"/>
              </a:spcBef>
              <a:spcAft>
                <a:spcPts val="600"/>
              </a:spcAft>
            </a:pPr>
            <a:r>
              <a:rPr lang="en-GB" sz="7200"/>
              <a:t>Key points for the Strategy</a:t>
            </a:r>
          </a:p>
        </p:txBody>
      </p:sp>
      <p:pic>
        <p:nvPicPr>
          <p:cNvPr id="3" name="Picture 2">
            <a:extLst>
              <a:ext uri="{FF2B5EF4-FFF2-40B4-BE49-F238E27FC236}">
                <a16:creationId xmlns:a16="http://schemas.microsoft.com/office/drawing/2014/main" id="{51456843-4C95-2F58-010B-C8F8E61495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140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E6AA-3181-2EC2-07A2-8AAB23443C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A66C9A-125C-653C-1724-B38FAA60FF2E}"/>
              </a:ext>
            </a:extLst>
          </p:cNvPr>
          <p:cNvSpPr>
            <a:spLocks noGrp="1"/>
          </p:cNvSpPr>
          <p:nvPr>
            <p:ph type="body" sz="quarter" idx="10"/>
          </p:nvPr>
        </p:nvSpPr>
        <p:spPr>
          <a:xfrm>
            <a:off x="974125" y="2079705"/>
            <a:ext cx="22423050" cy="10744199"/>
          </a:xfrm>
        </p:spPr>
        <p:txBody>
          <a:bodyPr>
            <a:normAutofit fontScale="77500" lnSpcReduction="20000"/>
          </a:bodyPr>
          <a:lstStyle/>
          <a:p>
            <a:pPr>
              <a:spcAft>
                <a:spcPts val="1200"/>
              </a:spcAft>
            </a:pPr>
            <a:r>
              <a:rPr lang="en-GB" sz="2800" b="1" i="1"/>
              <a:t>Adults</a:t>
            </a:r>
          </a:p>
          <a:p>
            <a:pPr marL="720094" indent="-720094">
              <a:spcAft>
                <a:spcPts val="1200"/>
              </a:spcAft>
              <a:buBlip>
                <a:blip r:embed="rId2"/>
              </a:buBlip>
            </a:pPr>
            <a:r>
              <a:rPr lang="en-GB" sz="2800"/>
              <a:t>All Rotherham’s residents need the core skills required for progression, but the share of adults with no qualifications is nearly twice the national average.  These residents may face a range of other challenges in the labour market.  Providing accessible and attractive opportunities to upskill will help them secure, sustain and progress in work. </a:t>
            </a:r>
          </a:p>
          <a:p>
            <a:pPr marL="720094" indent="-720094">
              <a:spcAft>
                <a:spcPts val="1200"/>
              </a:spcAft>
              <a:buBlip>
                <a:blip r:embed="rId2"/>
              </a:buBlip>
            </a:pPr>
            <a:r>
              <a:rPr lang="en-GB" sz="2800"/>
              <a:t>Adults with work and family responsibilities need flexible provision to support acquisition of core skills including numeracy, ESOL, digital and essential skills for work.  </a:t>
            </a:r>
          </a:p>
          <a:p>
            <a:pPr marL="720094" indent="-720094">
              <a:spcAft>
                <a:spcPts val="1200"/>
              </a:spcAft>
              <a:buBlip>
                <a:blip r:embed="rId2"/>
              </a:buBlip>
            </a:pPr>
            <a:r>
              <a:rPr lang="en-GB" sz="2800"/>
              <a:t>Enhancing digital skills depends on residents having access to the appropriate equipment and data – tackling digital poverty is part of addressing core skills needs.</a:t>
            </a:r>
          </a:p>
          <a:p>
            <a:pPr marL="720094" indent="-720094">
              <a:spcAft>
                <a:spcPts val="1200"/>
              </a:spcAft>
              <a:buBlip>
                <a:blip r:embed="rId2"/>
              </a:buBlip>
            </a:pPr>
            <a:r>
              <a:rPr lang="en-GB" sz="2800"/>
              <a:t>Clear pathways are needed to encourage residents to progress from core skills to intermediate and higher-level education and training, to increase their earning potential, career progression, and support a more skilled and productive workforce.</a:t>
            </a:r>
          </a:p>
          <a:p>
            <a:pPr>
              <a:spcAft>
                <a:spcPts val="1200"/>
              </a:spcAft>
            </a:pPr>
            <a:r>
              <a:rPr lang="en-GB" sz="2800" b="1" i="1"/>
              <a:t>Providers</a:t>
            </a:r>
          </a:p>
          <a:p>
            <a:pPr marL="720094" indent="-720094">
              <a:spcAft>
                <a:spcPts val="1200"/>
              </a:spcAft>
              <a:buBlip>
                <a:blip r:embed="rId2"/>
              </a:buBlip>
            </a:pPr>
            <a:r>
              <a:rPr lang="en-GB" sz="2800"/>
              <a:t>Rotherham benefits from ‘good’ Further Education provision and a local HE offer designed to meet current and future skill requirements and the demands of learners and employers, and the strength of this local provision should be harnessed to meet future needs. </a:t>
            </a:r>
          </a:p>
          <a:p>
            <a:pPr marL="720094" indent="-720094">
              <a:spcAft>
                <a:spcPts val="1200"/>
              </a:spcAft>
              <a:buBlip>
                <a:blip r:embed="rId2"/>
              </a:buBlip>
            </a:pPr>
            <a:r>
              <a:rPr lang="en-GB" sz="2800"/>
              <a:t>Providers need flexibility to meet new and emerging skills needs in the careers of the future.</a:t>
            </a:r>
          </a:p>
          <a:p>
            <a:pPr marL="720094" indent="-720094">
              <a:spcAft>
                <a:spcPts val="1200"/>
              </a:spcAft>
              <a:buBlip>
                <a:blip r:embed="rId2"/>
              </a:buBlip>
            </a:pPr>
            <a:r>
              <a:rPr lang="en-GB" sz="2800"/>
              <a:t>Coordination is needed when engaging employers in education and skills, to avoid duplication and confusion in the marketplace.</a:t>
            </a:r>
          </a:p>
          <a:p>
            <a:pPr>
              <a:lnSpc>
                <a:spcPts val="4000"/>
              </a:lnSpc>
              <a:spcAft>
                <a:spcPts val="600"/>
              </a:spcAft>
            </a:pPr>
            <a:endParaRPr lang="en-GB" sz="2800"/>
          </a:p>
        </p:txBody>
      </p:sp>
      <p:sp>
        <p:nvSpPr>
          <p:cNvPr id="4" name="Title 3">
            <a:extLst>
              <a:ext uri="{FF2B5EF4-FFF2-40B4-BE49-F238E27FC236}">
                <a16:creationId xmlns:a16="http://schemas.microsoft.com/office/drawing/2014/main" id="{6FFCA88F-A9F3-B02D-DD6B-1E1171616490}"/>
              </a:ext>
            </a:extLst>
          </p:cNvPr>
          <p:cNvSpPr>
            <a:spLocks noGrp="1"/>
          </p:cNvSpPr>
          <p:nvPr>
            <p:ph type="title"/>
          </p:nvPr>
        </p:nvSpPr>
        <p:spPr>
          <a:xfrm>
            <a:off x="1040200" y="505905"/>
            <a:ext cx="21021675" cy="1573800"/>
          </a:xfrm>
        </p:spPr>
        <p:txBody>
          <a:bodyPr>
            <a:normAutofit/>
          </a:bodyPr>
          <a:lstStyle/>
          <a:p>
            <a:pPr lvl="0">
              <a:spcBef>
                <a:spcPts val="600"/>
              </a:spcBef>
              <a:spcAft>
                <a:spcPts val="600"/>
              </a:spcAft>
            </a:pPr>
            <a:r>
              <a:rPr lang="en-GB" sz="7200"/>
              <a:t>Key points for the Strategy (2)</a:t>
            </a:r>
          </a:p>
        </p:txBody>
      </p:sp>
      <p:pic>
        <p:nvPicPr>
          <p:cNvPr id="3" name="Picture 2">
            <a:extLst>
              <a:ext uri="{FF2B5EF4-FFF2-40B4-BE49-F238E27FC236}">
                <a16:creationId xmlns:a16="http://schemas.microsoft.com/office/drawing/2014/main" id="{50A5D67B-791B-DF5F-EE79-223A46C018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81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7FD52-8894-D934-9A41-7BA500BF8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DB86B-EECA-1BB3-300D-0AECADD841C5}"/>
              </a:ext>
            </a:extLst>
          </p:cNvPr>
          <p:cNvSpPr>
            <a:spLocks noGrp="1"/>
          </p:cNvSpPr>
          <p:nvPr>
            <p:ph type="title"/>
          </p:nvPr>
        </p:nvSpPr>
        <p:spPr>
          <a:xfrm>
            <a:off x="3357041" y="2928659"/>
            <a:ext cx="10535237" cy="7858690"/>
          </a:xfrm>
        </p:spPr>
        <p:txBody>
          <a:bodyPr/>
          <a:lstStyle/>
          <a:p>
            <a:r>
              <a:rPr lang="en-GB"/>
              <a:t>Increase the supply of a high-skilled workforce</a:t>
            </a:r>
            <a:br>
              <a:rPr lang="en-GB" sz="1800">
                <a:effectLst/>
                <a:latin typeface="Arial" panose="020B0604020202020204" pitchFamily="34" charset="0"/>
                <a:ea typeface="Calibri" panose="020F0502020204030204" pitchFamily="34" charset="0"/>
                <a:cs typeface="Times New Roman" panose="02020603050405020304" pitchFamily="18" charset="0"/>
              </a:rPr>
            </a:br>
            <a:br>
              <a:rPr lang="en-GB" sz="1800">
                <a:effectLst/>
                <a:latin typeface="Arial" panose="020B0604020202020204" pitchFamily="34" charset="0"/>
                <a:ea typeface="Calibri" panose="020F0502020204030204" pitchFamily="34" charset="0"/>
                <a:cs typeface="Times New Roman" panose="02020603050405020304" pitchFamily="18" charset="0"/>
              </a:rPr>
            </a:br>
            <a:br>
              <a:rPr lang="en-GB"/>
            </a:br>
            <a:r>
              <a:rPr lang="en-GB" sz="4000" i="1"/>
              <a:t>(analysis organised under SY Missions)</a:t>
            </a:r>
          </a:p>
        </p:txBody>
      </p:sp>
    </p:spTree>
    <p:extLst>
      <p:ext uri="{BB962C8B-B14F-4D97-AF65-F5344CB8AC3E}">
        <p14:creationId xmlns:p14="http://schemas.microsoft.com/office/powerpoint/2010/main" val="99713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D00F-4994-8417-C64F-4BDCE026C50F}"/>
              </a:ext>
            </a:extLst>
          </p:cNvPr>
          <p:cNvSpPr>
            <a:spLocks noGrp="1"/>
          </p:cNvSpPr>
          <p:nvPr>
            <p:ph type="title"/>
          </p:nvPr>
        </p:nvSpPr>
        <p:spPr/>
        <p:txBody>
          <a:bodyPr/>
          <a:lstStyle/>
          <a:p>
            <a:r>
              <a:rPr lang="en-GB" sz="8000">
                <a:ea typeface="+mj-lt"/>
                <a:cs typeface="+mj-lt"/>
              </a:rPr>
              <a:t>Policies, drivers and priorities</a:t>
            </a:r>
            <a:endParaRPr lang="en-GB"/>
          </a:p>
        </p:txBody>
      </p:sp>
      <p:sp>
        <p:nvSpPr>
          <p:cNvPr id="3" name="Text Placeholder 2">
            <a:extLst>
              <a:ext uri="{FF2B5EF4-FFF2-40B4-BE49-F238E27FC236}">
                <a16:creationId xmlns:a16="http://schemas.microsoft.com/office/drawing/2014/main" id="{AEBFFC00-81CD-3160-E547-4714EF932836}"/>
              </a:ext>
            </a:extLst>
          </p:cNvPr>
          <p:cNvSpPr>
            <a:spLocks noGrp="1"/>
          </p:cNvSpPr>
          <p:nvPr>
            <p:ph type="body" sz="quarter" idx="10"/>
          </p:nvPr>
        </p:nvSpPr>
        <p:spPr>
          <a:xfrm>
            <a:off x="1079527" y="2887704"/>
            <a:ext cx="22212245" cy="6857997"/>
          </a:xfrm>
        </p:spPr>
        <p:txBody>
          <a:bodyPr/>
          <a:lstStyle/>
          <a:p>
            <a:pPr marL="720090" indent="-720090">
              <a:lnSpc>
                <a:spcPts val="5000"/>
              </a:lnSpc>
              <a:spcBef>
                <a:spcPts val="600"/>
              </a:spcBef>
              <a:spcAft>
                <a:spcPts val="1200"/>
              </a:spcAft>
            </a:pPr>
            <a:r>
              <a:rPr lang="en-GB" sz="2800">
                <a:latin typeface="Segoe UI"/>
                <a:cs typeface="Segoe UI"/>
              </a:rPr>
              <a:t>Raising productivity and economic growth depends on the availability of the right mix of skills – including higher level and technical skills.  Progression into higher paid jobs depends on clear skills pathways being available.  Current policies include: </a:t>
            </a:r>
            <a:endParaRPr lang="en-GB" sz="2800" b="1">
              <a:solidFill>
                <a:schemeClr val="accent1"/>
              </a:solidFill>
              <a:latin typeface="Segoe UI"/>
              <a:cs typeface="Segoe UI"/>
            </a:endParaRPr>
          </a:p>
          <a:p>
            <a:pPr marL="1440090" lvl="1" indent="-720090">
              <a:lnSpc>
                <a:spcPts val="5000"/>
              </a:lnSpc>
              <a:spcBef>
                <a:spcPts val="600"/>
              </a:spcBef>
              <a:spcAft>
                <a:spcPts val="1200"/>
              </a:spcAft>
            </a:pPr>
            <a:r>
              <a:rPr lang="en-GB" sz="2800" b="1">
                <a:solidFill>
                  <a:schemeClr val="accent1"/>
                </a:solidFill>
                <a:latin typeface="Segoe UI"/>
                <a:cs typeface="Segoe UI"/>
              </a:rPr>
              <a:t>National</a:t>
            </a:r>
            <a:r>
              <a:rPr lang="en-GB" sz="2800">
                <a:solidFill>
                  <a:schemeClr val="accent1"/>
                </a:solidFill>
                <a:latin typeface="Segoe UI"/>
                <a:cs typeface="Segoe UI"/>
              </a:rPr>
              <a:t>: Modern Industrial Strategy; Skills England; Devolution White Paper</a:t>
            </a:r>
          </a:p>
          <a:p>
            <a:pPr marL="1440090" lvl="1" indent="-720090">
              <a:lnSpc>
                <a:spcPts val="5000"/>
              </a:lnSpc>
              <a:spcBef>
                <a:spcPts val="600"/>
              </a:spcBef>
              <a:spcAft>
                <a:spcPts val="1200"/>
              </a:spcAft>
            </a:pPr>
            <a:r>
              <a:rPr lang="en-GB" sz="2800" b="1">
                <a:solidFill>
                  <a:schemeClr val="accent1"/>
                </a:solidFill>
                <a:latin typeface="Segoe UI"/>
                <a:cs typeface="Segoe UI"/>
              </a:rPr>
              <a:t>Regional</a:t>
            </a:r>
            <a:r>
              <a:rPr lang="en-GB" sz="2800">
                <a:solidFill>
                  <a:schemeClr val="accent1"/>
                </a:solidFill>
                <a:latin typeface="Segoe UI"/>
                <a:cs typeface="Segoe UI"/>
              </a:rPr>
              <a:t>: Plan for Good Growth, emerging Local Growth Plan, South Yorkshire Skills Strategy, Local Skills Improvement Plan </a:t>
            </a:r>
          </a:p>
          <a:p>
            <a:pPr marL="1440090" lvl="1" indent="-720090">
              <a:lnSpc>
                <a:spcPts val="5000"/>
              </a:lnSpc>
              <a:spcBef>
                <a:spcPts val="600"/>
              </a:spcBef>
              <a:spcAft>
                <a:spcPts val="1200"/>
              </a:spcAft>
            </a:pPr>
            <a:r>
              <a:rPr lang="en-GB" sz="2800" b="1">
                <a:solidFill>
                  <a:schemeClr val="accent1"/>
                </a:solidFill>
                <a:latin typeface="Segoe UI"/>
                <a:cs typeface="Segoe UI"/>
              </a:rPr>
              <a:t>Local</a:t>
            </a:r>
            <a:r>
              <a:rPr lang="en-GB" sz="2800">
                <a:solidFill>
                  <a:schemeClr val="accent1"/>
                </a:solidFill>
                <a:latin typeface="Segoe UI"/>
                <a:cs typeface="Segoe UI"/>
              </a:rPr>
              <a:t>: Place-based Investment Strategy and Inward Investment Strategy. </a:t>
            </a:r>
          </a:p>
          <a:p>
            <a:pPr marL="0" indent="0">
              <a:lnSpc>
                <a:spcPts val="5000"/>
              </a:lnSpc>
              <a:spcBef>
                <a:spcPts val="600"/>
              </a:spcBef>
              <a:spcAft>
                <a:spcPts val="1200"/>
              </a:spcAft>
              <a:buNone/>
            </a:pPr>
            <a:endParaRPr lang="en-GB" sz="2800">
              <a:solidFill>
                <a:schemeClr val="accent1"/>
              </a:solidFill>
              <a:latin typeface="Segoe UI"/>
              <a:cs typeface="Segoe UI"/>
            </a:endParaRPr>
          </a:p>
          <a:p>
            <a:pPr marL="0" indent="0">
              <a:lnSpc>
                <a:spcPts val="5000"/>
              </a:lnSpc>
              <a:spcBef>
                <a:spcPts val="600"/>
              </a:spcBef>
              <a:spcAft>
                <a:spcPts val="1200"/>
              </a:spcAft>
              <a:buNone/>
            </a:pPr>
            <a:endParaRPr lang="en-GB" sz="2800">
              <a:solidFill>
                <a:schemeClr val="accent1"/>
              </a:solidFill>
              <a:latin typeface="Segoe UI"/>
              <a:cs typeface="Segoe UI"/>
            </a:endParaRPr>
          </a:p>
          <a:p>
            <a:pPr marL="720090" indent="-720090">
              <a:lnSpc>
                <a:spcPts val="5000"/>
              </a:lnSpc>
              <a:spcAft>
                <a:spcPts val="1200"/>
              </a:spcAft>
            </a:pPr>
            <a:r>
              <a:rPr lang="en-GB" sz="2800">
                <a:solidFill>
                  <a:schemeClr val="accent1"/>
                </a:solidFill>
                <a:latin typeface="Segoe UI"/>
                <a:cs typeface="Segoe UI"/>
              </a:rPr>
              <a:t>Government commitment to devolution within the skills and employment agenda provides an opportunity for a more </a:t>
            </a:r>
            <a:r>
              <a:rPr lang="en-GB" sz="2800" b="1">
                <a:solidFill>
                  <a:schemeClr val="accent1"/>
                </a:solidFill>
                <a:latin typeface="Segoe UI"/>
                <a:cs typeface="Segoe UI"/>
              </a:rPr>
              <a:t>place-based approach </a:t>
            </a:r>
            <a:r>
              <a:rPr lang="en-GB" sz="2800">
                <a:solidFill>
                  <a:schemeClr val="accent1"/>
                </a:solidFill>
                <a:latin typeface="Segoe UI"/>
                <a:cs typeface="Segoe UI"/>
              </a:rPr>
              <a:t>to skills provision. </a:t>
            </a:r>
          </a:p>
          <a:p>
            <a:pPr marL="720090" indent="-720090">
              <a:lnSpc>
                <a:spcPts val="5000"/>
              </a:lnSpc>
              <a:spcAft>
                <a:spcPts val="1200"/>
              </a:spcAft>
            </a:pPr>
            <a:r>
              <a:rPr lang="en-GB" sz="2800">
                <a:solidFill>
                  <a:schemeClr val="accent1"/>
                </a:solidFill>
                <a:latin typeface="Segoe UI"/>
                <a:cs typeface="Segoe UI"/>
              </a:rPr>
              <a:t>South Yorkshire has </a:t>
            </a:r>
            <a:r>
              <a:rPr lang="en-GB" sz="2800" b="1">
                <a:solidFill>
                  <a:schemeClr val="accent1"/>
                </a:solidFill>
                <a:latin typeface="Segoe UI"/>
                <a:cs typeface="Segoe UI"/>
              </a:rPr>
              <a:t>sectoral strengths </a:t>
            </a:r>
            <a:r>
              <a:rPr lang="en-GB" sz="2800">
                <a:solidFill>
                  <a:schemeClr val="accent1"/>
                </a:solidFill>
                <a:latin typeface="Segoe UI"/>
                <a:cs typeface="Segoe UI"/>
              </a:rPr>
              <a:t>in tech, green, health, advanced manufacturing and creative industries, providing focus for higher-level skills provision at regional level.</a:t>
            </a:r>
          </a:p>
          <a:p>
            <a:pPr marL="720090" indent="-720090">
              <a:lnSpc>
                <a:spcPts val="5000"/>
              </a:lnSpc>
              <a:spcAft>
                <a:spcPts val="1200"/>
              </a:spcAft>
            </a:pPr>
            <a:r>
              <a:rPr lang="en-GB" sz="2800">
                <a:solidFill>
                  <a:schemeClr val="accent1"/>
                </a:solidFill>
                <a:latin typeface="Segoe UI"/>
                <a:cs typeface="Segoe UI"/>
              </a:rPr>
              <a:t>Tackling the underperformance of towns and cities – much of which is tied to skills – is key to boosting both overall economic performance and living standards.</a:t>
            </a:r>
            <a:endParaRPr lang="en-US" sz="2800">
              <a:solidFill>
                <a:schemeClr val="accent1"/>
              </a:solidFill>
              <a:latin typeface="Segoe UI"/>
              <a:cs typeface="Segoe UI"/>
            </a:endParaRPr>
          </a:p>
          <a:p>
            <a:pPr marL="720090" indent="-720090">
              <a:lnSpc>
                <a:spcPts val="5000"/>
              </a:lnSpc>
              <a:spcAft>
                <a:spcPts val="1200"/>
              </a:spcAft>
            </a:pPr>
            <a:r>
              <a:rPr lang="en-GB" sz="2800">
                <a:solidFill>
                  <a:schemeClr val="accent1"/>
                </a:solidFill>
                <a:latin typeface="Segoe UI"/>
                <a:cs typeface="Segoe UI"/>
              </a:rPr>
              <a:t>Those at risk of “losing out” as skills needs change must be supported to retrain and enter more secure and higher skilled employment. </a:t>
            </a:r>
          </a:p>
          <a:p>
            <a:endParaRPr lang="en-GB">
              <a:solidFill>
                <a:schemeClr val="accent1"/>
              </a:solidFill>
            </a:endParaRPr>
          </a:p>
        </p:txBody>
      </p:sp>
      <p:pic>
        <p:nvPicPr>
          <p:cNvPr id="4" name="Picture 2">
            <a:extLst>
              <a:ext uri="{FF2B5EF4-FFF2-40B4-BE49-F238E27FC236}">
                <a16:creationId xmlns:a16="http://schemas.microsoft.com/office/drawing/2014/main" id="{944F53DF-DB67-86D0-FE37-073A093BD9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41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68BF-B25B-BCF2-8C83-531BD03FB01D}"/>
              </a:ext>
            </a:extLst>
          </p:cNvPr>
          <p:cNvSpPr>
            <a:spLocks noGrp="1"/>
          </p:cNvSpPr>
          <p:nvPr>
            <p:ph type="title"/>
          </p:nvPr>
        </p:nvSpPr>
        <p:spPr/>
        <p:txBody>
          <a:bodyPr/>
          <a:lstStyle/>
          <a:p>
            <a:r>
              <a:rPr lang="en-GB" sz="8000">
                <a:ea typeface="+mj-lt"/>
                <a:cs typeface="+mj-lt"/>
              </a:rPr>
              <a:t>Policies, drivers and priorities (2)</a:t>
            </a:r>
            <a:endParaRPr lang="en-GB"/>
          </a:p>
        </p:txBody>
      </p:sp>
      <p:sp>
        <p:nvSpPr>
          <p:cNvPr id="3" name="Text Placeholder 2">
            <a:extLst>
              <a:ext uri="{FF2B5EF4-FFF2-40B4-BE49-F238E27FC236}">
                <a16:creationId xmlns:a16="http://schemas.microsoft.com/office/drawing/2014/main" id="{B552E1A5-D6D0-1FD4-FFBC-7F6F4A88200F}"/>
              </a:ext>
            </a:extLst>
          </p:cNvPr>
          <p:cNvSpPr>
            <a:spLocks noGrp="1"/>
          </p:cNvSpPr>
          <p:nvPr>
            <p:ph type="body" sz="quarter" idx="10"/>
          </p:nvPr>
        </p:nvSpPr>
        <p:spPr>
          <a:xfrm>
            <a:off x="1093455" y="2536905"/>
            <a:ext cx="22212245" cy="7909556"/>
          </a:xfrm>
        </p:spPr>
        <p:txBody>
          <a:bodyPr/>
          <a:lstStyle/>
          <a:p>
            <a:pPr marL="720090" indent="-720090" algn="l">
              <a:lnSpc>
                <a:spcPts val="5000"/>
              </a:lnSpc>
              <a:spcBef>
                <a:spcPts val="600"/>
              </a:spcBef>
              <a:spcAft>
                <a:spcPts val="1200"/>
              </a:spcAft>
            </a:pPr>
            <a:r>
              <a:rPr lang="en-GB" sz="2800">
                <a:solidFill>
                  <a:schemeClr val="accent1"/>
                </a:solidFill>
                <a:latin typeface="Segoe UI"/>
                <a:cs typeface="Segoe UI"/>
              </a:rPr>
              <a:t>There are a number of growth zones within Rotherham (including the Sheffield to Rotherham Growth Corridor, AMP, </a:t>
            </a:r>
            <a:r>
              <a:rPr lang="en-GB" sz="2800" err="1">
                <a:solidFill>
                  <a:schemeClr val="accent1"/>
                </a:solidFill>
                <a:latin typeface="Segoe UI"/>
                <a:cs typeface="Segoe UI"/>
              </a:rPr>
              <a:t>Templeborough</a:t>
            </a:r>
            <a:r>
              <a:rPr lang="en-GB" sz="2800">
                <a:solidFill>
                  <a:schemeClr val="accent1"/>
                </a:solidFill>
                <a:latin typeface="Segoe UI"/>
                <a:cs typeface="Segoe UI"/>
              </a:rPr>
              <a:t>, Rotherham Town Centre, </a:t>
            </a:r>
            <a:r>
              <a:rPr lang="en-GB" sz="2800" err="1">
                <a:solidFill>
                  <a:schemeClr val="accent1"/>
                </a:solidFill>
                <a:latin typeface="Segoe UI"/>
                <a:cs typeface="Segoe UI"/>
              </a:rPr>
              <a:t>Bassingthorpe</a:t>
            </a:r>
            <a:r>
              <a:rPr lang="en-GB" sz="2800">
                <a:solidFill>
                  <a:schemeClr val="accent1"/>
                </a:solidFill>
                <a:latin typeface="Segoe UI"/>
                <a:cs typeface="Segoe UI"/>
              </a:rPr>
              <a:t> and Rotherham Gateway) which provide existing concentrations of businesses / higher level jobs, or opportunities for future growth. </a:t>
            </a:r>
            <a:endParaRPr lang="en-US" sz="2800">
              <a:solidFill>
                <a:schemeClr val="accent1"/>
              </a:solidFill>
              <a:latin typeface="Segoe UI"/>
              <a:cs typeface="Segoe UI"/>
            </a:endParaRPr>
          </a:p>
          <a:p>
            <a:pPr marL="720090" indent="-720090" algn="l">
              <a:lnSpc>
                <a:spcPts val="5000"/>
              </a:lnSpc>
              <a:spcBef>
                <a:spcPts val="600"/>
              </a:spcBef>
              <a:spcAft>
                <a:spcPts val="1200"/>
              </a:spcAft>
            </a:pPr>
            <a:r>
              <a:rPr lang="en-US" sz="2800">
                <a:solidFill>
                  <a:schemeClr val="accent1"/>
                </a:solidFill>
                <a:latin typeface="Segoe UI"/>
                <a:cs typeface="Segoe UI"/>
              </a:rPr>
              <a:t>To harness the potential of these growth zones and attract the investment required to take them forward, </a:t>
            </a:r>
            <a:r>
              <a:rPr lang="en-US" sz="2800" b="1">
                <a:solidFill>
                  <a:schemeClr val="accent1"/>
                </a:solidFill>
                <a:latin typeface="Segoe UI"/>
                <a:cs typeface="Segoe UI"/>
              </a:rPr>
              <a:t>attracting and retaining a highly skilled workforce </a:t>
            </a:r>
            <a:r>
              <a:rPr lang="en-US" sz="2800">
                <a:solidFill>
                  <a:schemeClr val="accent1"/>
                </a:solidFill>
                <a:latin typeface="Segoe UI"/>
                <a:cs typeface="Segoe UI"/>
              </a:rPr>
              <a:t>is a key priority. </a:t>
            </a:r>
          </a:p>
          <a:p>
            <a:pPr marL="720090" indent="-720090" algn="l">
              <a:lnSpc>
                <a:spcPts val="5000"/>
              </a:lnSpc>
              <a:spcBef>
                <a:spcPts val="600"/>
              </a:spcBef>
              <a:spcAft>
                <a:spcPts val="1200"/>
              </a:spcAft>
            </a:pPr>
            <a:r>
              <a:rPr lang="en-US" sz="2800">
                <a:solidFill>
                  <a:schemeClr val="accent1"/>
                </a:solidFill>
                <a:latin typeface="Segoe UI"/>
                <a:cs typeface="Segoe UI"/>
              </a:rPr>
              <a:t>South Yorkshire will seek to achieve this by enhancing the number of people with </a:t>
            </a:r>
            <a:r>
              <a:rPr lang="en-US" sz="2800" b="1">
                <a:solidFill>
                  <a:schemeClr val="accent1"/>
                </a:solidFill>
                <a:latin typeface="Segoe UI"/>
                <a:cs typeface="Segoe UI"/>
              </a:rPr>
              <a:t>higher level qualifications</a:t>
            </a:r>
            <a:r>
              <a:rPr lang="en-US" sz="2800">
                <a:solidFill>
                  <a:schemeClr val="accent1"/>
                </a:solidFill>
                <a:latin typeface="Segoe UI"/>
                <a:cs typeface="Segoe UI"/>
              </a:rPr>
              <a:t> (L3+) and making L3+ qualifications accessible to all.   The focus is also on developing a stronger technical offer, especially within high growth sectors. </a:t>
            </a:r>
            <a:endParaRPr lang="en-GB" sz="2800">
              <a:solidFill>
                <a:schemeClr val="accent1"/>
              </a:solidFill>
              <a:latin typeface="Segoe UI"/>
              <a:cs typeface="Segoe UI"/>
            </a:endParaRPr>
          </a:p>
          <a:p>
            <a:pPr marL="720090" indent="-720090" algn="l">
              <a:lnSpc>
                <a:spcPts val="5000"/>
              </a:lnSpc>
              <a:spcBef>
                <a:spcPts val="600"/>
              </a:spcBef>
              <a:spcAft>
                <a:spcPts val="1200"/>
              </a:spcAft>
            </a:pPr>
            <a:r>
              <a:rPr lang="en-GB" sz="2800">
                <a:solidFill>
                  <a:schemeClr val="accent1"/>
                </a:solidFill>
                <a:latin typeface="Segoe UI"/>
                <a:cs typeface="Segoe UI"/>
              </a:rPr>
              <a:t>In Rotherham, increasing business </a:t>
            </a:r>
            <a:r>
              <a:rPr lang="en-GB" sz="2800" b="1">
                <a:solidFill>
                  <a:schemeClr val="accent1"/>
                </a:solidFill>
                <a:latin typeface="Segoe UI"/>
                <a:cs typeface="Segoe UI"/>
              </a:rPr>
              <a:t>dynamism and density </a:t>
            </a:r>
            <a:r>
              <a:rPr lang="en-GB" sz="2800">
                <a:solidFill>
                  <a:schemeClr val="accent1"/>
                </a:solidFill>
                <a:latin typeface="Segoe UI"/>
                <a:cs typeface="Segoe UI"/>
              </a:rPr>
              <a:t>is a priority, with the aim being to increase productivity and disposable income for residents. </a:t>
            </a:r>
          </a:p>
          <a:p>
            <a:pPr marL="720090" indent="-720090" algn="l">
              <a:lnSpc>
                <a:spcPts val="5000"/>
              </a:lnSpc>
              <a:spcBef>
                <a:spcPts val="600"/>
              </a:spcBef>
              <a:spcAft>
                <a:spcPts val="1200"/>
              </a:spcAft>
            </a:pPr>
            <a:r>
              <a:rPr lang="en-GB" sz="2800">
                <a:solidFill>
                  <a:schemeClr val="accent1"/>
                </a:solidFill>
                <a:latin typeface="Segoe UI"/>
                <a:cs typeface="Segoe UI"/>
              </a:rPr>
              <a:t>The Inward Investment strategy will raise the profile of Rotherham and promote its sectoral strengths to make the case for funds to develop new infrastructure and increase the capability of existing and maturing businesses. </a:t>
            </a:r>
          </a:p>
          <a:p>
            <a:pPr marL="720090" indent="-720090" algn="l">
              <a:lnSpc>
                <a:spcPts val="5000"/>
              </a:lnSpc>
              <a:spcBef>
                <a:spcPts val="600"/>
              </a:spcBef>
              <a:spcAft>
                <a:spcPts val="1200"/>
              </a:spcAft>
            </a:pPr>
            <a:r>
              <a:rPr lang="en-GB" sz="2800">
                <a:solidFill>
                  <a:schemeClr val="accent1"/>
                </a:solidFill>
                <a:latin typeface="Segoe UI"/>
                <a:cs typeface="Segoe UI"/>
              </a:rPr>
              <a:t>Securing the benefits of this investment depends on Rotherham's ability to </a:t>
            </a:r>
            <a:r>
              <a:rPr lang="en-GB" sz="2800" b="1">
                <a:solidFill>
                  <a:schemeClr val="accent1"/>
                </a:solidFill>
                <a:latin typeface="Segoe UI"/>
                <a:cs typeface="Segoe UI"/>
              </a:rPr>
              <a:t>attract and retain a more skilled workforce </a:t>
            </a:r>
            <a:r>
              <a:rPr lang="en-GB" sz="2800">
                <a:solidFill>
                  <a:schemeClr val="accent1"/>
                </a:solidFill>
                <a:latin typeface="Segoe UI"/>
                <a:cs typeface="Segoe UI"/>
              </a:rPr>
              <a:t>to the area, and strengthen the skills and employment offer available to current residents. </a:t>
            </a:r>
          </a:p>
          <a:p>
            <a:pPr marL="720090" indent="-720090" algn="l">
              <a:lnSpc>
                <a:spcPts val="5000"/>
              </a:lnSpc>
              <a:spcBef>
                <a:spcPts val="600"/>
              </a:spcBef>
              <a:spcAft>
                <a:spcPts val="1200"/>
              </a:spcAft>
            </a:pPr>
            <a:r>
              <a:rPr lang="en-GB" sz="2800" b="1">
                <a:solidFill>
                  <a:schemeClr val="accent1"/>
                </a:solidFill>
                <a:latin typeface="Segoe UI"/>
                <a:cs typeface="Segoe UI"/>
              </a:rPr>
              <a:t>Widening access </a:t>
            </a:r>
            <a:r>
              <a:rPr lang="en-GB" sz="2800">
                <a:solidFill>
                  <a:schemeClr val="accent1"/>
                </a:solidFill>
                <a:latin typeface="Segoe UI"/>
                <a:cs typeface="Segoe UI"/>
              </a:rPr>
              <a:t>to higher level skills will ensure economic growth does not exacerbate existing inequalities within Rotherham.</a:t>
            </a:r>
          </a:p>
        </p:txBody>
      </p:sp>
      <p:pic>
        <p:nvPicPr>
          <p:cNvPr id="4" name="Picture 2">
            <a:extLst>
              <a:ext uri="{FF2B5EF4-FFF2-40B4-BE49-F238E27FC236}">
                <a16:creationId xmlns:a16="http://schemas.microsoft.com/office/drawing/2014/main" id="{DDFC63C0-887A-0DBD-75D7-DBF9FFAF6FF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2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E95EE0-03E2-ED7A-30B9-C59074A7AA6F}"/>
              </a:ext>
            </a:extLst>
          </p:cNvPr>
          <p:cNvSpPr>
            <a:spLocks noGrp="1"/>
          </p:cNvSpPr>
          <p:nvPr>
            <p:ph type="title"/>
          </p:nvPr>
        </p:nvSpPr>
        <p:spPr/>
        <p:txBody>
          <a:bodyPr/>
          <a:lstStyle/>
          <a:p>
            <a:r>
              <a:rPr lang="en-GB"/>
              <a:t>Demographics</a:t>
            </a:r>
          </a:p>
        </p:txBody>
      </p:sp>
      <p:graphicFrame>
        <p:nvGraphicFramePr>
          <p:cNvPr id="6" name="Chart 5">
            <a:extLst>
              <a:ext uri="{FF2B5EF4-FFF2-40B4-BE49-F238E27FC236}">
                <a16:creationId xmlns:a16="http://schemas.microsoft.com/office/drawing/2014/main" id="{AD8A983C-1399-F8B5-AEB7-3FB1484C3E01}"/>
              </a:ext>
            </a:extLst>
          </p:cNvPr>
          <p:cNvGraphicFramePr>
            <a:graphicFrameLocks/>
          </p:cNvGraphicFramePr>
          <p:nvPr>
            <p:extLst>
              <p:ext uri="{D42A27DB-BD31-4B8C-83A1-F6EECF244321}">
                <p14:modId xmlns:p14="http://schemas.microsoft.com/office/powerpoint/2010/main" val="206320977"/>
              </p:ext>
            </p:extLst>
          </p:nvPr>
        </p:nvGraphicFramePr>
        <p:xfrm>
          <a:off x="1059250" y="2667000"/>
          <a:ext cx="9557950" cy="513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80A6C6-1637-5B2B-3FFA-6EA02BAD1288}"/>
              </a:ext>
            </a:extLst>
          </p:cNvPr>
          <p:cNvGraphicFramePr>
            <a:graphicFrameLocks/>
          </p:cNvGraphicFramePr>
          <p:nvPr>
            <p:extLst>
              <p:ext uri="{D42A27DB-BD31-4B8C-83A1-F6EECF244321}">
                <p14:modId xmlns:p14="http://schemas.microsoft.com/office/powerpoint/2010/main" val="1616393866"/>
              </p:ext>
            </p:extLst>
          </p:nvPr>
        </p:nvGraphicFramePr>
        <p:xfrm>
          <a:off x="1065600" y="8080295"/>
          <a:ext cx="4458856" cy="38577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1F7A008-5AFD-0AE9-6A0F-93B8CB84F675}"/>
              </a:ext>
            </a:extLst>
          </p:cNvPr>
          <p:cNvSpPr/>
          <p:nvPr/>
        </p:nvSpPr>
        <p:spPr>
          <a:xfrm>
            <a:off x="1900477" y="9094155"/>
            <a:ext cx="2789102" cy="2534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61%</a:t>
            </a:r>
          </a:p>
          <a:p>
            <a:pPr algn="ctr"/>
            <a:r>
              <a:rPr lang="en-GB">
                <a:solidFill>
                  <a:srgbClr val="000000"/>
                </a:solidFill>
              </a:rPr>
              <a:t>Working Age Population, 2022 in Rotherham</a:t>
            </a:r>
          </a:p>
        </p:txBody>
      </p:sp>
      <p:pic>
        <p:nvPicPr>
          <p:cNvPr id="10" name="Graphic 9" descr="Users with solid fill">
            <a:extLst>
              <a:ext uri="{FF2B5EF4-FFF2-40B4-BE49-F238E27FC236}">
                <a16:creationId xmlns:a16="http://schemas.microsoft.com/office/drawing/2014/main" id="{8CD6B5F7-CBD7-8BAC-533E-FA0017D639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1816" y="8868704"/>
            <a:ext cx="1106424" cy="1106424"/>
          </a:xfrm>
          <a:prstGeom prst="rect">
            <a:avLst/>
          </a:prstGeom>
        </p:spPr>
      </p:pic>
      <p:graphicFrame>
        <p:nvGraphicFramePr>
          <p:cNvPr id="11" name="Chart 10">
            <a:extLst>
              <a:ext uri="{FF2B5EF4-FFF2-40B4-BE49-F238E27FC236}">
                <a16:creationId xmlns:a16="http://schemas.microsoft.com/office/drawing/2014/main" id="{FDEBCFD0-22FB-4B78-B2D4-46B978076D0D}"/>
              </a:ext>
            </a:extLst>
          </p:cNvPr>
          <p:cNvGraphicFramePr>
            <a:graphicFrameLocks/>
          </p:cNvGraphicFramePr>
          <p:nvPr>
            <p:extLst>
              <p:ext uri="{D42A27DB-BD31-4B8C-83A1-F6EECF244321}">
                <p14:modId xmlns:p14="http://schemas.microsoft.com/office/powerpoint/2010/main" val="2238507813"/>
              </p:ext>
            </p:extLst>
          </p:nvPr>
        </p:nvGraphicFramePr>
        <p:xfrm>
          <a:off x="6156800" y="8080295"/>
          <a:ext cx="4460400" cy="3859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F1D04080-EEF0-B124-64CD-5A1B02010F1D}"/>
              </a:ext>
            </a:extLst>
          </p:cNvPr>
          <p:cNvSpPr/>
          <p:nvPr/>
        </p:nvSpPr>
        <p:spPr>
          <a:xfrm>
            <a:off x="6992449" y="9094155"/>
            <a:ext cx="2789102" cy="2534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63%</a:t>
            </a:r>
          </a:p>
          <a:p>
            <a:pPr algn="ctr"/>
            <a:r>
              <a:rPr lang="en-GB">
                <a:solidFill>
                  <a:srgbClr val="000000"/>
                </a:solidFill>
              </a:rPr>
              <a:t>Working Age Population, 2022 in England</a:t>
            </a:r>
          </a:p>
        </p:txBody>
      </p:sp>
      <p:pic>
        <p:nvPicPr>
          <p:cNvPr id="14" name="Graphic 13" descr="Users with solid fill">
            <a:extLst>
              <a:ext uri="{FF2B5EF4-FFF2-40B4-BE49-F238E27FC236}">
                <a16:creationId xmlns:a16="http://schemas.microsoft.com/office/drawing/2014/main" id="{73B45B65-EC8E-1F49-148B-49426A0E96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33788" y="8868704"/>
            <a:ext cx="1106424" cy="1106424"/>
          </a:xfrm>
          <a:prstGeom prst="rect">
            <a:avLst/>
          </a:prstGeom>
        </p:spPr>
      </p:pic>
      <p:sp>
        <p:nvSpPr>
          <p:cNvPr id="2" name="Text Placeholder 1">
            <a:extLst>
              <a:ext uri="{FF2B5EF4-FFF2-40B4-BE49-F238E27FC236}">
                <a16:creationId xmlns:a16="http://schemas.microsoft.com/office/drawing/2014/main" id="{00F830B5-F281-6234-0733-370C5567CF8C}"/>
              </a:ext>
            </a:extLst>
          </p:cNvPr>
          <p:cNvSpPr txBox="1">
            <a:spLocks/>
          </p:cNvSpPr>
          <p:nvPr/>
        </p:nvSpPr>
        <p:spPr>
          <a:xfrm>
            <a:off x="10966450" y="3657600"/>
            <a:ext cx="12345600" cy="7848597"/>
          </a:xfrm>
          <a:prstGeom prst="rect">
            <a:avLst/>
          </a:prstGeom>
        </p:spPr>
        <p:txBody>
          <a:bodyPr vert="horz" lIns="0" tIns="0" rIns="0" bIns="0" rtlCol="0">
            <a:normAutofit fontScale="92500"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9"/>
              </a:buBlip>
            </a:pPr>
            <a:r>
              <a:rPr lang="en-GB" sz="2800"/>
              <a:t>There are </a:t>
            </a:r>
            <a:r>
              <a:rPr lang="en-GB" sz="2800" b="1"/>
              <a:t>164,500 working age adults </a:t>
            </a:r>
            <a:r>
              <a:rPr lang="en-GB" sz="2800"/>
              <a:t>living in Rotherham, accounting for 61% of the total population, slightly lower than comparator areas. </a:t>
            </a:r>
          </a:p>
          <a:p>
            <a:pPr marL="720094" indent="-720094">
              <a:lnSpc>
                <a:spcPct val="100000"/>
              </a:lnSpc>
              <a:spcAft>
                <a:spcPts val="1200"/>
              </a:spcAft>
              <a:buBlip>
                <a:blip r:embed="rId9"/>
              </a:buBlip>
            </a:pPr>
            <a:r>
              <a:rPr lang="en-GB" sz="2800"/>
              <a:t>In the last five years, the </a:t>
            </a:r>
            <a:r>
              <a:rPr lang="en-GB" sz="2800" b="1"/>
              <a:t>number of working age adults in Rotherham has increased </a:t>
            </a:r>
            <a:r>
              <a:rPr lang="en-GB" sz="2800"/>
              <a:t>by 1,500 (+1%), compared to a 2% increase nationally and among statistical neighbours over the same period. </a:t>
            </a:r>
          </a:p>
          <a:p>
            <a:pPr marL="720094" indent="-720094" algn="l">
              <a:lnSpc>
                <a:spcPct val="100000"/>
              </a:lnSpc>
              <a:spcAft>
                <a:spcPts val="1200"/>
              </a:spcAft>
              <a:buBlip>
                <a:blip r:embed="rId9"/>
              </a:buBlip>
            </a:pPr>
            <a:r>
              <a:rPr lang="en-GB" sz="2800" b="1"/>
              <a:t>The 50-54 and 55-59 age groups are the most common </a:t>
            </a:r>
            <a:r>
              <a:rPr lang="en-GB" sz="2800"/>
              <a:t>in Rotherham’s population, accounting for 23% of the working age population, compared to 22% in England. This demographic trend is likely to impact the future labour supply. </a:t>
            </a:r>
          </a:p>
          <a:p>
            <a:pPr marL="720094" indent="-720094">
              <a:lnSpc>
                <a:spcPct val="100000"/>
              </a:lnSpc>
              <a:spcAft>
                <a:spcPts val="1200"/>
              </a:spcAft>
              <a:buBlip>
                <a:blip r:embed="rId9"/>
              </a:buBlip>
            </a:pPr>
            <a:r>
              <a:rPr lang="en-GB" sz="2800">
                <a:solidFill>
                  <a:schemeClr val="accent1"/>
                </a:solidFill>
              </a:rPr>
              <a:t>The </a:t>
            </a:r>
            <a:r>
              <a:rPr lang="en-GB" sz="2800" b="1">
                <a:solidFill>
                  <a:schemeClr val="accent1"/>
                </a:solidFill>
              </a:rPr>
              <a:t>ageing workforce </a:t>
            </a:r>
            <a:r>
              <a:rPr lang="en-GB" sz="2800">
                <a:solidFill>
                  <a:schemeClr val="accent1"/>
                </a:solidFill>
              </a:rPr>
              <a:t>is contributing to the increase in the number of working people with limiting health conditions.  Musculoskeletal conditions account for 22% of long-term sickness claims amongst older working age people nationally, indicating a significant likelihood that this challenge will be present in Rotherham. Supporting older people who can no longer work in more physically demanding roles to retrain and remain economically active could reduce the number of working age people leaving the workforce.</a:t>
            </a:r>
          </a:p>
          <a:p>
            <a:pPr marL="720094" indent="-720094">
              <a:lnSpc>
                <a:spcPct val="100000"/>
              </a:lnSpc>
              <a:spcAft>
                <a:spcPts val="1200"/>
              </a:spcAft>
              <a:buBlip>
                <a:blip r:embed="rId9"/>
              </a:buBlip>
            </a:pPr>
            <a:r>
              <a:rPr lang="en-GB" sz="2800">
                <a:solidFill>
                  <a:schemeClr val="accent1"/>
                </a:solidFill>
              </a:rPr>
              <a:t>Amongst </a:t>
            </a:r>
            <a:r>
              <a:rPr lang="en-GB" sz="2800" b="1">
                <a:solidFill>
                  <a:schemeClr val="accent1"/>
                </a:solidFill>
              </a:rPr>
              <a:t>younger cohorts</a:t>
            </a:r>
            <a:r>
              <a:rPr lang="en-GB" sz="2800">
                <a:solidFill>
                  <a:schemeClr val="accent1"/>
                </a:solidFill>
              </a:rPr>
              <a:t>, the increase in mental health issues is driving up economic inactivity linked to anxiety and depression, including amongst neurodivergent people.</a:t>
            </a:r>
          </a:p>
        </p:txBody>
      </p:sp>
      <p:pic>
        <p:nvPicPr>
          <p:cNvPr id="3" name="Picture 2">
            <a:extLst>
              <a:ext uri="{FF2B5EF4-FFF2-40B4-BE49-F238E27FC236}">
                <a16:creationId xmlns:a16="http://schemas.microsoft.com/office/drawing/2014/main" id="{98B1C821-C214-BF93-DFD0-96B971016FA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29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AC81-F9F0-1FE1-D924-EDB30E0109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A4A295-0779-5FF9-6EF2-54534CB90A8D}"/>
              </a:ext>
            </a:extLst>
          </p:cNvPr>
          <p:cNvSpPr>
            <a:spLocks noGrp="1"/>
          </p:cNvSpPr>
          <p:nvPr>
            <p:ph type="title"/>
          </p:nvPr>
        </p:nvSpPr>
        <p:spPr/>
        <p:txBody>
          <a:bodyPr>
            <a:normAutofit/>
          </a:bodyPr>
          <a:lstStyle/>
          <a:p>
            <a:pPr lvl="0">
              <a:spcBef>
                <a:spcPts val="600"/>
              </a:spcBef>
              <a:spcAft>
                <a:spcPts val="600"/>
              </a:spcAft>
            </a:pPr>
            <a:r>
              <a:rPr lang="en-GB" sz="7200"/>
              <a:t>Business base</a:t>
            </a:r>
          </a:p>
        </p:txBody>
      </p:sp>
      <p:sp>
        <p:nvSpPr>
          <p:cNvPr id="6" name="Text Placeholder 1">
            <a:extLst>
              <a:ext uri="{FF2B5EF4-FFF2-40B4-BE49-F238E27FC236}">
                <a16:creationId xmlns:a16="http://schemas.microsoft.com/office/drawing/2014/main" id="{1CCA131E-F7F3-C750-49B2-6CE9F599A259}"/>
              </a:ext>
            </a:extLst>
          </p:cNvPr>
          <p:cNvSpPr txBox="1">
            <a:spLocks/>
          </p:cNvSpPr>
          <p:nvPr/>
        </p:nvSpPr>
        <p:spPr>
          <a:xfrm>
            <a:off x="10966450" y="3657600"/>
            <a:ext cx="12345600" cy="7848597"/>
          </a:xfrm>
          <a:prstGeom prst="rect">
            <a:avLst/>
          </a:prstGeom>
        </p:spPr>
        <p:txBody>
          <a:bodyPr vert="horz" lIns="0" tIns="0" rIns="0" bIns="0" rtlCol="0">
            <a:norm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a:t>In the last two years, </a:t>
            </a:r>
            <a:r>
              <a:rPr lang="en-GB" sz="2800" b="1"/>
              <a:t>Rotherham has had a contraction on its business count </a:t>
            </a:r>
            <a:r>
              <a:rPr lang="en-GB" sz="2800"/>
              <a:t>of 2%, which mirrors the decrease seen nationally (-2%). </a:t>
            </a:r>
          </a:p>
          <a:p>
            <a:pPr marL="720094" indent="-720094">
              <a:lnSpc>
                <a:spcPct val="100000"/>
              </a:lnSpc>
              <a:spcAft>
                <a:spcPts val="1200"/>
              </a:spcAft>
              <a:buBlip>
                <a:blip r:embed="rId2"/>
              </a:buBlip>
            </a:pPr>
            <a:r>
              <a:rPr lang="en-GB" sz="2800" b="1"/>
              <a:t>Rotherham presents a positive and high rate of net business births</a:t>
            </a:r>
            <a:r>
              <a:rPr lang="en-GB" sz="2800"/>
              <a:t>, indicating a higher number of business starts than closures. The proportion of business births increased to 14% in 2022, slightly above comparator areas and suggesting a recovery in entrepreneurial activity. </a:t>
            </a:r>
          </a:p>
          <a:p>
            <a:pPr marL="720094" indent="-720094">
              <a:lnSpc>
                <a:spcPct val="100000"/>
              </a:lnSpc>
              <a:spcAft>
                <a:spcPts val="1200"/>
              </a:spcAft>
              <a:buBlip>
                <a:blip r:embed="rId2"/>
              </a:buBlip>
            </a:pPr>
            <a:r>
              <a:rPr lang="en-GB" sz="2800"/>
              <a:t>Business death rates in Rotherham are also broadly aligned with comparator areas (11% vs. 12%).</a:t>
            </a:r>
            <a:r>
              <a:rPr lang="en-GB" sz="2800" b="1"/>
              <a:t> Rotherham performs particularly well in medium-term survival rates</a:t>
            </a:r>
            <a:r>
              <a:rPr lang="en-GB" sz="2800"/>
              <a:t>, with 50% of businesses born in 2018 still operating four years later, compared to 45% across statistical neighbours and 47% in South Yorkshire. </a:t>
            </a:r>
            <a:r>
              <a:rPr lang="en-GB" sz="2800" b="1"/>
              <a:t> </a:t>
            </a:r>
            <a:endParaRPr lang="en-GB" sz="2800">
              <a:highlight>
                <a:srgbClr val="FFFF00"/>
              </a:highlight>
            </a:endParaRPr>
          </a:p>
          <a:p>
            <a:pPr marL="720094" indent="-720094">
              <a:lnSpc>
                <a:spcPct val="100000"/>
              </a:lnSpc>
              <a:spcAft>
                <a:spcPts val="1200"/>
              </a:spcAft>
              <a:buBlip>
                <a:blip r:embed="rId2"/>
              </a:buBlip>
            </a:pPr>
            <a:r>
              <a:rPr lang="en-GB" sz="2800" b="1">
                <a:solidFill>
                  <a:schemeClr val="accent1"/>
                </a:solidFill>
              </a:rPr>
              <a:t>Increasing and diversifying the business base </a:t>
            </a:r>
            <a:r>
              <a:rPr lang="en-GB" sz="2800">
                <a:solidFill>
                  <a:schemeClr val="accent1"/>
                </a:solidFill>
              </a:rPr>
              <a:t>is a priority for Rotherham as it opens up a wider range of opportunities for residents and stimulates increased economic dynamism. It also increases the likelihood of being able to retain local talent, as people will be able to find the work that is suitable for them within the borough. </a:t>
            </a:r>
          </a:p>
        </p:txBody>
      </p:sp>
      <p:graphicFrame>
        <p:nvGraphicFramePr>
          <p:cNvPr id="8" name="Chart 7">
            <a:extLst>
              <a:ext uri="{FF2B5EF4-FFF2-40B4-BE49-F238E27FC236}">
                <a16:creationId xmlns:a16="http://schemas.microsoft.com/office/drawing/2014/main" id="{7CFA4AE6-B354-4F9B-996E-A4A61554FD67}"/>
              </a:ext>
            </a:extLst>
          </p:cNvPr>
          <p:cNvGraphicFramePr>
            <a:graphicFrameLocks/>
          </p:cNvGraphicFramePr>
          <p:nvPr>
            <p:extLst>
              <p:ext uri="{D42A27DB-BD31-4B8C-83A1-F6EECF244321}">
                <p14:modId xmlns:p14="http://schemas.microsoft.com/office/powerpoint/2010/main" val="1526491126"/>
              </p:ext>
            </p:extLst>
          </p:nvPr>
        </p:nvGraphicFramePr>
        <p:xfrm>
          <a:off x="1065600" y="2768600"/>
          <a:ext cx="9627799" cy="40894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descr="City with solid fill">
            <a:extLst>
              <a:ext uri="{FF2B5EF4-FFF2-40B4-BE49-F238E27FC236}">
                <a16:creationId xmlns:a16="http://schemas.microsoft.com/office/drawing/2014/main" id="{21BD042A-672F-5938-FFD9-EE5F09E8F4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3599" y="3720861"/>
            <a:ext cx="914400" cy="914400"/>
          </a:xfrm>
          <a:prstGeom prst="rect">
            <a:avLst/>
          </a:prstGeom>
        </p:spPr>
      </p:pic>
      <p:sp>
        <p:nvSpPr>
          <p:cNvPr id="7" name="Rectangle 6">
            <a:extLst>
              <a:ext uri="{FF2B5EF4-FFF2-40B4-BE49-F238E27FC236}">
                <a16:creationId xmlns:a16="http://schemas.microsoft.com/office/drawing/2014/main" id="{22D617BE-CEAD-DEC2-2DED-C8318D4C8FC9}"/>
              </a:ext>
            </a:extLst>
          </p:cNvPr>
          <p:cNvSpPr/>
          <p:nvPr/>
        </p:nvSpPr>
        <p:spPr>
          <a:xfrm>
            <a:off x="8137399" y="3556000"/>
            <a:ext cx="2556000" cy="10749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800" b="1">
                <a:solidFill>
                  <a:srgbClr val="000000"/>
                </a:solidFill>
              </a:rPr>
              <a:t>7,495</a:t>
            </a:r>
          </a:p>
          <a:p>
            <a:pPr algn="l"/>
            <a:r>
              <a:rPr lang="en-GB">
                <a:solidFill>
                  <a:srgbClr val="000000"/>
                </a:solidFill>
              </a:rPr>
              <a:t>Businesses in Rotherham</a:t>
            </a:r>
          </a:p>
        </p:txBody>
      </p:sp>
      <p:graphicFrame>
        <p:nvGraphicFramePr>
          <p:cNvPr id="9" name="Chart 8">
            <a:extLst>
              <a:ext uri="{FF2B5EF4-FFF2-40B4-BE49-F238E27FC236}">
                <a16:creationId xmlns:a16="http://schemas.microsoft.com/office/drawing/2014/main" id="{2B9E7591-BBAA-8526-25BF-51A5C162DFC4}"/>
              </a:ext>
            </a:extLst>
          </p:cNvPr>
          <p:cNvGraphicFramePr>
            <a:graphicFrameLocks/>
          </p:cNvGraphicFramePr>
          <p:nvPr>
            <p:extLst>
              <p:ext uri="{D42A27DB-BD31-4B8C-83A1-F6EECF244321}">
                <p14:modId xmlns:p14="http://schemas.microsoft.com/office/powerpoint/2010/main" val="1499123123"/>
              </p:ext>
            </p:extLst>
          </p:nvPr>
        </p:nvGraphicFramePr>
        <p:xfrm>
          <a:off x="1065599" y="7191295"/>
          <a:ext cx="4878001" cy="49118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1A10C4ED-1D57-9693-4A43-6FC5FE0921BE}"/>
              </a:ext>
            </a:extLst>
          </p:cNvPr>
          <p:cNvGraphicFramePr>
            <a:graphicFrameLocks/>
          </p:cNvGraphicFramePr>
          <p:nvPr>
            <p:extLst>
              <p:ext uri="{D42A27DB-BD31-4B8C-83A1-F6EECF244321}">
                <p14:modId xmlns:p14="http://schemas.microsoft.com/office/powerpoint/2010/main" val="3251349053"/>
              </p:ext>
            </p:extLst>
          </p:nvPr>
        </p:nvGraphicFramePr>
        <p:xfrm>
          <a:off x="6216651" y="7191294"/>
          <a:ext cx="4476748" cy="4911806"/>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7C84C780-87E4-334B-AFDA-C72C18A9009D}"/>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UK Business Counts, ONS, 2024; Business Demography, UK, ONS, 2022</a:t>
            </a:r>
          </a:p>
        </p:txBody>
      </p:sp>
      <p:pic>
        <p:nvPicPr>
          <p:cNvPr id="2" name="Picture 2">
            <a:extLst>
              <a:ext uri="{FF2B5EF4-FFF2-40B4-BE49-F238E27FC236}">
                <a16:creationId xmlns:a16="http://schemas.microsoft.com/office/drawing/2014/main" id="{BFCD0913-6418-16B6-C623-06373C352F1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5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E2F0-ADAD-575A-F323-47A99450D7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FC5268-AAA1-9292-2E8E-1D03997F6860}"/>
              </a:ext>
            </a:extLst>
          </p:cNvPr>
          <p:cNvSpPr>
            <a:spLocks noGrp="1"/>
          </p:cNvSpPr>
          <p:nvPr>
            <p:ph type="title"/>
          </p:nvPr>
        </p:nvSpPr>
        <p:spPr/>
        <p:txBody>
          <a:bodyPr>
            <a:normAutofit/>
          </a:bodyPr>
          <a:lstStyle/>
          <a:p>
            <a:pPr lvl="0">
              <a:spcBef>
                <a:spcPts val="600"/>
              </a:spcBef>
              <a:spcAft>
                <a:spcPts val="600"/>
              </a:spcAft>
            </a:pPr>
            <a:r>
              <a:rPr lang="en-GB" sz="7200"/>
              <a:t>Sectoral employment</a:t>
            </a:r>
          </a:p>
        </p:txBody>
      </p:sp>
      <p:sp>
        <p:nvSpPr>
          <p:cNvPr id="6" name="Text Placeholder 1">
            <a:extLst>
              <a:ext uri="{FF2B5EF4-FFF2-40B4-BE49-F238E27FC236}">
                <a16:creationId xmlns:a16="http://schemas.microsoft.com/office/drawing/2014/main" id="{6E7D7DD0-A60F-3775-C332-DD779B2C6627}"/>
              </a:ext>
            </a:extLst>
          </p:cNvPr>
          <p:cNvSpPr txBox="1">
            <a:spLocks/>
          </p:cNvSpPr>
          <p:nvPr/>
        </p:nvSpPr>
        <p:spPr>
          <a:xfrm>
            <a:off x="10966450" y="3657600"/>
            <a:ext cx="12345600" cy="7848597"/>
          </a:xfrm>
          <a:prstGeom prst="rect">
            <a:avLst/>
          </a:prstGeom>
        </p:spPr>
        <p:txBody>
          <a:bodyPr vert="horz" lIns="0" tIns="0" rIns="0" bIns="0" rtlCol="0">
            <a:norm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a:t>In 2022, Rotherham was home to </a:t>
            </a:r>
            <a:r>
              <a:rPr lang="en-GB" sz="2800" b="1"/>
              <a:t>106,150 jobs, marking a 3% increase since 2018 </a:t>
            </a:r>
            <a:r>
              <a:rPr lang="en-GB" sz="2800"/>
              <a:t>(or 2,750 additional jobs). This is consistent with the growth rates observed in England, South Yorkshire and statistical neighbours. </a:t>
            </a:r>
          </a:p>
          <a:p>
            <a:pPr marL="720094" indent="-720094">
              <a:lnSpc>
                <a:spcPct val="100000"/>
              </a:lnSpc>
              <a:spcAft>
                <a:spcPts val="1200"/>
              </a:spcAft>
              <a:buBlip>
                <a:blip r:embed="rId2"/>
              </a:buBlip>
            </a:pPr>
            <a:r>
              <a:rPr lang="en-GB" sz="2800" b="1"/>
              <a:t>Health, manufacturing and retail </a:t>
            </a:r>
            <a:r>
              <a:rPr lang="en-GB" sz="2800"/>
              <a:t>are the leading employment sectors in Rotherham, providing 41,000 jobs in 2022. Although Rotherham has specialisms in these three sectors, only employment in the health sector has grown over the last four years (+23%, which compares to +8% nationally). </a:t>
            </a:r>
            <a:endParaRPr lang="en-GB" sz="2800">
              <a:highlight>
                <a:srgbClr val="FFFF00"/>
              </a:highlight>
            </a:endParaRPr>
          </a:p>
          <a:p>
            <a:pPr marL="720094" indent="-720094">
              <a:lnSpc>
                <a:spcPct val="100000"/>
              </a:lnSpc>
              <a:spcAft>
                <a:spcPts val="1200"/>
              </a:spcAft>
              <a:buBlip>
                <a:blip r:embed="rId2"/>
              </a:buBlip>
            </a:pPr>
            <a:r>
              <a:rPr lang="en-GB" sz="2800"/>
              <a:t>Growing and specialised sectors also include</a:t>
            </a:r>
            <a:r>
              <a:rPr lang="en-GB" sz="2800" b="1"/>
              <a:t> transport and storage, construction, and motor trades</a:t>
            </a:r>
            <a:r>
              <a:rPr lang="en-GB" sz="2800"/>
              <a:t>. Mining, quarrying and utilities is another area of specialisation, although from a smaller employment base (1,500) and facing job losses (-14%). </a:t>
            </a:r>
          </a:p>
          <a:p>
            <a:pPr marL="720094" indent="-720094">
              <a:lnSpc>
                <a:spcPct val="100000"/>
              </a:lnSpc>
              <a:spcAft>
                <a:spcPts val="1200"/>
              </a:spcAft>
              <a:buBlip>
                <a:blip r:embed="rId2"/>
              </a:buBlip>
            </a:pPr>
            <a:r>
              <a:rPr lang="en-GB" sz="2800">
                <a:solidFill>
                  <a:schemeClr val="accent1"/>
                </a:solidFill>
              </a:rPr>
              <a:t>The Plan for Good Growth highlights South Yorkshire’s sectoral strengths in technology, green energy, health, advanced manufacturing and creative industries. 2,000 jobs are anticipated to be created through the Advanced Manufacturing Innovation District.</a:t>
            </a:r>
          </a:p>
        </p:txBody>
      </p:sp>
      <p:graphicFrame>
        <p:nvGraphicFramePr>
          <p:cNvPr id="3" name="Chart 2">
            <a:extLst>
              <a:ext uri="{FF2B5EF4-FFF2-40B4-BE49-F238E27FC236}">
                <a16:creationId xmlns:a16="http://schemas.microsoft.com/office/drawing/2014/main" id="{753C8448-04BF-3ACD-D6C0-F7E8FBDD246E}"/>
              </a:ext>
            </a:extLst>
          </p:cNvPr>
          <p:cNvGraphicFramePr>
            <a:graphicFrameLocks/>
          </p:cNvGraphicFramePr>
          <p:nvPr>
            <p:extLst>
              <p:ext uri="{D42A27DB-BD31-4B8C-83A1-F6EECF244321}">
                <p14:modId xmlns:p14="http://schemas.microsoft.com/office/powerpoint/2010/main" val="1100896271"/>
              </p:ext>
            </p:extLst>
          </p:nvPr>
        </p:nvGraphicFramePr>
        <p:xfrm>
          <a:off x="1059250" y="2539999"/>
          <a:ext cx="9659550" cy="101409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9734B64-1BA2-DA95-82C9-98E976CA3237}"/>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Business Register and Employment Survey, ONS, 2022</a:t>
            </a:r>
          </a:p>
        </p:txBody>
      </p:sp>
      <p:pic>
        <p:nvPicPr>
          <p:cNvPr id="2" name="Picture 2">
            <a:extLst>
              <a:ext uri="{FF2B5EF4-FFF2-40B4-BE49-F238E27FC236}">
                <a16:creationId xmlns:a16="http://schemas.microsoft.com/office/drawing/2014/main" id="{1A564CF2-E222-5A0A-92C7-F46141B633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951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5682-C250-830F-A44C-8A32496F60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4F354A-9A21-65AD-D541-F61A14E6C086}"/>
              </a:ext>
            </a:extLst>
          </p:cNvPr>
          <p:cNvSpPr>
            <a:spLocks noGrp="1"/>
          </p:cNvSpPr>
          <p:nvPr>
            <p:ph type="title"/>
          </p:nvPr>
        </p:nvSpPr>
        <p:spPr/>
        <p:txBody>
          <a:bodyPr>
            <a:normAutofit/>
          </a:bodyPr>
          <a:lstStyle/>
          <a:p>
            <a:pPr lvl="0">
              <a:spcBef>
                <a:spcPts val="600"/>
              </a:spcBef>
              <a:spcAft>
                <a:spcPts val="600"/>
              </a:spcAft>
            </a:pPr>
            <a:r>
              <a:rPr lang="en-GB" sz="7200"/>
              <a:t>Employment by occupation</a:t>
            </a:r>
          </a:p>
        </p:txBody>
      </p:sp>
      <p:sp>
        <p:nvSpPr>
          <p:cNvPr id="6" name="Text Placeholder 1">
            <a:extLst>
              <a:ext uri="{FF2B5EF4-FFF2-40B4-BE49-F238E27FC236}">
                <a16:creationId xmlns:a16="http://schemas.microsoft.com/office/drawing/2014/main" id="{064F8EE7-7594-16D1-AA07-D00DA5D830A9}"/>
              </a:ext>
            </a:extLst>
          </p:cNvPr>
          <p:cNvSpPr>
            <a:spLocks noGrp="1"/>
          </p:cNvSpPr>
          <p:nvPr>
            <p:ph type="body" sz="quarter" idx="10"/>
          </p:nvPr>
        </p:nvSpPr>
        <p:spPr>
          <a:xfrm>
            <a:off x="11030246" y="2199167"/>
            <a:ext cx="12345600" cy="10363200"/>
          </a:xfrm>
        </p:spPr>
        <p:txBody>
          <a:bodyPr>
            <a:normAutofit fontScale="62500" lnSpcReduction="20000"/>
          </a:bodyPr>
          <a:lstStyle/>
          <a:p>
            <a:pPr marL="720094" indent="-720094">
              <a:lnSpc>
                <a:spcPct val="120000"/>
              </a:lnSpc>
              <a:spcAft>
                <a:spcPts val="1200"/>
              </a:spcAft>
              <a:buBlip>
                <a:blip r:embed="rId2"/>
              </a:buBlip>
            </a:pPr>
            <a:r>
              <a:rPr lang="en-GB" sz="4400"/>
              <a:t>Rotherham has a </a:t>
            </a:r>
            <a:r>
              <a:rPr lang="en-GB" sz="4400" b="1"/>
              <a:t>low proportion of workers in highly skilled occupations</a:t>
            </a:r>
            <a:r>
              <a:rPr lang="en-GB" sz="4400"/>
              <a:t> (39%), compared to 44% in South Yorkshire and 55% in England. </a:t>
            </a:r>
          </a:p>
          <a:p>
            <a:pPr marL="720094" indent="-720094">
              <a:lnSpc>
                <a:spcPct val="120000"/>
              </a:lnSpc>
              <a:spcAft>
                <a:spcPts val="1200"/>
              </a:spcAft>
              <a:buBlip>
                <a:blip r:embed="rId2"/>
              </a:buBlip>
            </a:pPr>
            <a:r>
              <a:rPr lang="en-GB" sz="4400"/>
              <a:t>The proportion of managers, directors and senior officials (11%) in Rotherham is above South Yorkshire (9%) and statistical neighbours (8%) and is on par with the national rate (12%). However, </a:t>
            </a:r>
            <a:r>
              <a:rPr lang="en-GB" sz="4400" b="1"/>
              <a:t>significant gender differences remain, with only 6% of female workers in managerial roles </a:t>
            </a:r>
            <a:r>
              <a:rPr lang="en-GB" sz="4400"/>
              <a:t>compared to 16% of male workers. This suggests opportunities to support the development of leadership and managerial skills among women, as well as initiatives that encourage gender diversity in higher-level positions. </a:t>
            </a:r>
          </a:p>
          <a:p>
            <a:pPr marL="720094" indent="-720094">
              <a:lnSpc>
                <a:spcPct val="120000"/>
              </a:lnSpc>
              <a:spcAft>
                <a:spcPts val="1200"/>
              </a:spcAft>
              <a:buBlip>
                <a:blip r:embed="rId2"/>
              </a:buBlip>
            </a:pPr>
            <a:r>
              <a:rPr lang="en-GB" sz="4400" b="1"/>
              <a:t>Elementary occupations (16%) and skilled trades occupations (15%) are overrepresented </a:t>
            </a:r>
            <a:r>
              <a:rPr lang="en-GB" sz="4400"/>
              <a:t>in Rotherham’s workforce compared to comparator areas. The increase in the proportion of workers in these roles indicates growing opportunities for new entrants in vocational and trade-focused roles. </a:t>
            </a:r>
          </a:p>
          <a:p>
            <a:pPr marL="720094" indent="-720094">
              <a:lnSpc>
                <a:spcPct val="120000"/>
              </a:lnSpc>
              <a:spcAft>
                <a:spcPts val="1200"/>
              </a:spcAft>
              <a:buBlip>
                <a:blip r:embed="rId2"/>
              </a:buBlip>
            </a:pPr>
            <a:r>
              <a:rPr lang="en-GB" sz="4400">
                <a:solidFill>
                  <a:schemeClr val="accent1"/>
                </a:solidFill>
              </a:rPr>
              <a:t>With the </a:t>
            </a:r>
            <a:r>
              <a:rPr lang="en-GB" sz="4400" b="1">
                <a:solidFill>
                  <a:schemeClr val="accent1"/>
                </a:solidFill>
              </a:rPr>
              <a:t>risk of automation</a:t>
            </a:r>
            <a:r>
              <a:rPr lang="en-GB" sz="4400">
                <a:solidFill>
                  <a:schemeClr val="accent1"/>
                </a:solidFill>
              </a:rPr>
              <a:t>, especially for those in lower skilled roles highlighted in the LSIP, ensuring that those in elementary occupations are given the opportunity to retrain and enter more secure employment will increase the overall resilience of the workforce in Rotherham. </a:t>
            </a:r>
          </a:p>
        </p:txBody>
      </p:sp>
      <p:graphicFrame>
        <p:nvGraphicFramePr>
          <p:cNvPr id="7" name="Chart 6">
            <a:extLst>
              <a:ext uri="{FF2B5EF4-FFF2-40B4-BE49-F238E27FC236}">
                <a16:creationId xmlns:a16="http://schemas.microsoft.com/office/drawing/2014/main" id="{478FE73B-AD40-5F59-395C-577918FA520C}"/>
              </a:ext>
            </a:extLst>
          </p:cNvPr>
          <p:cNvGraphicFramePr>
            <a:graphicFrameLocks/>
          </p:cNvGraphicFramePr>
          <p:nvPr>
            <p:extLst>
              <p:ext uri="{D42A27DB-BD31-4B8C-83A1-F6EECF244321}">
                <p14:modId xmlns:p14="http://schemas.microsoft.com/office/powerpoint/2010/main" val="2711894538"/>
              </p:ext>
            </p:extLst>
          </p:nvPr>
        </p:nvGraphicFramePr>
        <p:xfrm>
          <a:off x="1065600" y="2710254"/>
          <a:ext cx="9373800" cy="838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DA690E-3198-E9D3-E956-58907A058581}"/>
              </a:ext>
            </a:extLst>
          </p:cNvPr>
          <p:cNvSpPr txBox="1"/>
          <p:nvPr/>
        </p:nvSpPr>
        <p:spPr>
          <a:xfrm>
            <a:off x="150333" y="13203549"/>
            <a:ext cx="12184380"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Annual Population Survey, ONS, 2024</a:t>
            </a:r>
          </a:p>
        </p:txBody>
      </p:sp>
      <p:pic>
        <p:nvPicPr>
          <p:cNvPr id="2" name="Picture 2">
            <a:extLst>
              <a:ext uri="{FF2B5EF4-FFF2-40B4-BE49-F238E27FC236}">
                <a16:creationId xmlns:a16="http://schemas.microsoft.com/office/drawing/2014/main" id="{154C5BEA-27D1-A8D0-6BFB-75D2DD1808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39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B267-CC51-5A5F-61C8-C7A3BDF997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AA0D55-E08E-61D4-8B39-FE9ECC499E4B}"/>
              </a:ext>
            </a:extLst>
          </p:cNvPr>
          <p:cNvSpPr>
            <a:spLocks noGrp="1"/>
          </p:cNvSpPr>
          <p:nvPr>
            <p:ph type="body" sz="quarter" idx="10"/>
          </p:nvPr>
        </p:nvSpPr>
        <p:spPr>
          <a:xfrm>
            <a:off x="1065601" y="4343399"/>
            <a:ext cx="20501099" cy="6857997"/>
          </a:xfrm>
        </p:spPr>
        <p:txBody>
          <a:bodyPr vert="horz" lIns="0" tIns="0" rIns="0" bIns="0" rtlCol="0" anchor="t">
            <a:noAutofit/>
          </a:bodyPr>
          <a:lstStyle/>
          <a:p>
            <a:pPr>
              <a:spcAft>
                <a:spcPts val="1200"/>
              </a:spcAft>
            </a:pPr>
            <a:r>
              <a:rPr lang="en-GB" sz="2800">
                <a:latin typeface="Segoe UI"/>
                <a:cs typeface="Segoe UI"/>
              </a:rPr>
              <a:t>Kada Research and GC Insight have been commissioned by Rotherham MBC to prepare an Employment and Skills Strategy for Rotherham.  The commission has three aims:</a:t>
            </a:r>
          </a:p>
          <a:p>
            <a:pPr marL="720090" indent="-720090">
              <a:spcAft>
                <a:spcPts val="1200"/>
              </a:spcAft>
              <a:buBlip>
                <a:blip r:embed="rId2"/>
              </a:buBlip>
            </a:pPr>
            <a:r>
              <a:rPr lang="en-GB" sz="2800">
                <a:latin typeface="Segoe UI"/>
                <a:cs typeface="Segoe UI"/>
              </a:rPr>
              <a:t>To provide a new Employment and Skills Strategy for Rotherham 2025-30</a:t>
            </a:r>
          </a:p>
          <a:p>
            <a:pPr marL="720090" indent="-720090">
              <a:spcAft>
                <a:spcPts val="1200"/>
              </a:spcAft>
              <a:buBlip>
                <a:blip r:embed="rId2"/>
              </a:buBlip>
            </a:pPr>
            <a:r>
              <a:rPr lang="en-GB" sz="2800">
                <a:latin typeface="Segoe UI"/>
                <a:cs typeface="Segoe UI"/>
              </a:rPr>
              <a:t>Develop an Implementation Plan for the 2025-27 period</a:t>
            </a:r>
          </a:p>
          <a:p>
            <a:pPr marL="720090" indent="-720090">
              <a:spcAft>
                <a:spcPts val="1200"/>
              </a:spcAft>
              <a:buBlip>
                <a:blip r:embed="rId2"/>
              </a:buBlip>
            </a:pPr>
            <a:r>
              <a:rPr lang="en-GB" sz="2800">
                <a:latin typeface="Segoe UI"/>
                <a:cs typeface="Segoe UI"/>
              </a:rPr>
              <a:t>Provide a suite of data underpinning the Strategy, identifying priority areas, and providing a baseline from which to measure the impact of the Strategy</a:t>
            </a:r>
          </a:p>
          <a:p>
            <a:pPr>
              <a:spcAft>
                <a:spcPts val="1200"/>
              </a:spcAft>
            </a:pPr>
            <a:r>
              <a:rPr lang="en-GB" sz="2800">
                <a:latin typeface="Segoe UI"/>
                <a:cs typeface="Segoe UI"/>
              </a:rPr>
              <a:t>The approach being used to develop the Strategy and Implementation Plan is illustrated on the next slide.</a:t>
            </a:r>
            <a:endParaRPr lang="en-GB" sz="2800"/>
          </a:p>
        </p:txBody>
      </p:sp>
      <p:sp>
        <p:nvSpPr>
          <p:cNvPr id="4" name="Title 3">
            <a:extLst>
              <a:ext uri="{FF2B5EF4-FFF2-40B4-BE49-F238E27FC236}">
                <a16:creationId xmlns:a16="http://schemas.microsoft.com/office/drawing/2014/main" id="{AB8CC06E-AA8F-C114-9B0F-01D0001BCD5B}"/>
              </a:ext>
            </a:extLst>
          </p:cNvPr>
          <p:cNvSpPr>
            <a:spLocks noGrp="1"/>
          </p:cNvSpPr>
          <p:nvPr>
            <p:ph type="title"/>
          </p:nvPr>
        </p:nvSpPr>
        <p:spPr/>
        <p:txBody>
          <a:bodyPr>
            <a:normAutofit fontScale="90000"/>
          </a:bodyPr>
          <a:lstStyle/>
          <a:p>
            <a:r>
              <a:rPr lang="en-GB"/>
              <a:t>Overview of the Employment and Skills Strategy  and Implementation Plan commission</a:t>
            </a:r>
            <a:br>
              <a:rPr lang="en-GB"/>
            </a:br>
            <a:endParaRPr lang="en-GB"/>
          </a:p>
        </p:txBody>
      </p:sp>
      <p:pic>
        <p:nvPicPr>
          <p:cNvPr id="3" name="Picture 2">
            <a:extLst>
              <a:ext uri="{FF2B5EF4-FFF2-40B4-BE49-F238E27FC236}">
                <a16:creationId xmlns:a16="http://schemas.microsoft.com/office/drawing/2014/main" id="{DACBB569-78F7-D8AF-865A-67A3C1FAC7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042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353D-FD10-F41F-8896-77F6A32B76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EBEA60-7BCE-C9AF-FB9B-A5066A17929E}"/>
              </a:ext>
            </a:extLst>
          </p:cNvPr>
          <p:cNvSpPr>
            <a:spLocks noGrp="1"/>
          </p:cNvSpPr>
          <p:nvPr>
            <p:ph type="title"/>
          </p:nvPr>
        </p:nvSpPr>
        <p:spPr/>
        <p:txBody>
          <a:bodyPr>
            <a:normAutofit/>
          </a:bodyPr>
          <a:lstStyle/>
          <a:p>
            <a:pPr lvl="0">
              <a:spcBef>
                <a:spcPts val="600"/>
              </a:spcBef>
              <a:spcAft>
                <a:spcPts val="600"/>
              </a:spcAft>
            </a:pPr>
            <a:r>
              <a:rPr lang="en-GB" sz="7200"/>
              <a:t>Productivity and earnings</a:t>
            </a:r>
          </a:p>
        </p:txBody>
      </p:sp>
      <p:sp>
        <p:nvSpPr>
          <p:cNvPr id="3" name="Text Placeholder 1">
            <a:extLst>
              <a:ext uri="{FF2B5EF4-FFF2-40B4-BE49-F238E27FC236}">
                <a16:creationId xmlns:a16="http://schemas.microsoft.com/office/drawing/2014/main" id="{75824297-1B4C-0724-BD1B-A8BCCCFBF1BE}"/>
              </a:ext>
            </a:extLst>
          </p:cNvPr>
          <p:cNvSpPr txBox="1">
            <a:spLocks/>
          </p:cNvSpPr>
          <p:nvPr/>
        </p:nvSpPr>
        <p:spPr>
          <a:xfrm>
            <a:off x="10860124" y="2339164"/>
            <a:ext cx="12345600" cy="9718158"/>
          </a:xfrm>
          <a:prstGeom prst="rect">
            <a:avLst/>
          </a:prstGeom>
        </p:spPr>
        <p:txBody>
          <a:bodyPr vert="horz" lIns="0" tIns="0" rIns="0" bIns="0" rtlCol="0">
            <a:normAutofit fontScale="925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b="1"/>
              <a:t>Low productivity: </a:t>
            </a:r>
            <a:r>
              <a:rPr lang="en-GB" sz="2800"/>
              <a:t>Output (GVA) per job filled remains below South Yorkshire and statistical neighbours’ levels, presenting a 20% gap with the national average. Although productivity levels have increased over the past five years; this has been at a slower rate than nationally (3% vs. 5%). </a:t>
            </a:r>
          </a:p>
          <a:p>
            <a:pPr marL="720094" indent="-720094">
              <a:lnSpc>
                <a:spcPct val="100000"/>
              </a:lnSpc>
              <a:spcAft>
                <a:spcPts val="1200"/>
              </a:spcAft>
              <a:buBlip>
                <a:blip r:embed="rId2"/>
              </a:buBlip>
            </a:pPr>
            <a:r>
              <a:rPr lang="en-GB" sz="2800" b="1"/>
              <a:t>Low resident earnings:</a:t>
            </a:r>
            <a:r>
              <a:rPr lang="en-GB" sz="2800"/>
              <a:t> Weekly gross resident earnings in Rotherham currently sit at c.£600 for full time employees, £93 less than the national figure. Rotherham has seen a 16% growth in resident earnings from 2019, the same as the national average but below comparator areas (18%). </a:t>
            </a:r>
          </a:p>
          <a:p>
            <a:pPr marL="720094" indent="-720094">
              <a:lnSpc>
                <a:spcPct val="100000"/>
              </a:lnSpc>
              <a:spcAft>
                <a:spcPts val="1200"/>
              </a:spcAft>
              <a:buBlip>
                <a:blip r:embed="rId2"/>
              </a:buBlip>
            </a:pPr>
            <a:r>
              <a:rPr lang="en-GB" sz="2800" b="1"/>
              <a:t>High gender pay gaps:</a:t>
            </a:r>
            <a:r>
              <a:rPr lang="en-GB" sz="2800"/>
              <a:t> Men in Rotherham currently earn 34% more than women. This is significantly higher than the differences in weekly earnings in South Yorkshire (23%), statistical neighbours (16%), and England (19%), which might be associated with the high proportion of men working in high-skilled, high-paid, occupations in Rotherham. </a:t>
            </a:r>
          </a:p>
          <a:p>
            <a:pPr marL="720094" indent="-720094">
              <a:lnSpc>
                <a:spcPct val="100000"/>
              </a:lnSpc>
              <a:spcAft>
                <a:spcPts val="1200"/>
              </a:spcAft>
              <a:buBlip>
                <a:blip r:embed="rId2"/>
              </a:buBlip>
            </a:pPr>
            <a:r>
              <a:rPr lang="en-GB" sz="2800" b="1"/>
              <a:t>High job quality in some metrics:</a:t>
            </a:r>
            <a:r>
              <a:rPr lang="en-GB" sz="2800"/>
              <a:t> Rotherham presents a higher proportion of people employed with a desired contract and working satisfactory hours than the comparator areas. Although the proportion of employees with jobs offering good opportunities for carer progression is also relatively high, this differs significantly by gender (53% for women and 61% for men). </a:t>
            </a:r>
          </a:p>
          <a:p>
            <a:pPr marL="720094" indent="-720094">
              <a:lnSpc>
                <a:spcPct val="100000"/>
              </a:lnSpc>
              <a:spcAft>
                <a:spcPts val="1200"/>
              </a:spcAft>
              <a:buBlip>
                <a:blip r:embed="rId2"/>
              </a:buBlip>
            </a:pPr>
            <a:r>
              <a:rPr lang="en-GB" sz="2800">
                <a:solidFill>
                  <a:schemeClr val="accent1"/>
                </a:solidFill>
              </a:rPr>
              <a:t>Addressing </a:t>
            </a:r>
            <a:r>
              <a:rPr lang="en-GB" sz="2800" b="1">
                <a:solidFill>
                  <a:schemeClr val="accent1"/>
                </a:solidFill>
              </a:rPr>
              <a:t>skills gaps </a:t>
            </a:r>
            <a:r>
              <a:rPr lang="en-GB" sz="2800">
                <a:solidFill>
                  <a:schemeClr val="accent1"/>
                </a:solidFill>
              </a:rPr>
              <a:t>to increase productivity levels is a key priority under Rotherham’s Place-based Investment Strategy, with the emerging Local Growth Plan also highlighting the need to develop targeted </a:t>
            </a:r>
            <a:r>
              <a:rPr lang="en-GB" sz="2800" b="1">
                <a:solidFill>
                  <a:schemeClr val="accent1"/>
                </a:solidFill>
              </a:rPr>
              <a:t>skills interventions focused on the growth industries </a:t>
            </a:r>
            <a:r>
              <a:rPr lang="en-GB" sz="2800">
                <a:solidFill>
                  <a:schemeClr val="accent1"/>
                </a:solidFill>
              </a:rPr>
              <a:t>identified in the Modern Industrial Strategy.</a:t>
            </a:r>
          </a:p>
        </p:txBody>
      </p:sp>
      <p:graphicFrame>
        <p:nvGraphicFramePr>
          <p:cNvPr id="2" name="Chart 1">
            <a:extLst>
              <a:ext uri="{FF2B5EF4-FFF2-40B4-BE49-F238E27FC236}">
                <a16:creationId xmlns:a16="http://schemas.microsoft.com/office/drawing/2014/main" id="{46147C6F-AA3C-98F4-3BF7-1EF39B7B260A}"/>
              </a:ext>
            </a:extLst>
          </p:cNvPr>
          <p:cNvGraphicFramePr>
            <a:graphicFrameLocks/>
          </p:cNvGraphicFramePr>
          <p:nvPr>
            <p:extLst>
              <p:ext uri="{D42A27DB-BD31-4B8C-83A1-F6EECF244321}">
                <p14:modId xmlns:p14="http://schemas.microsoft.com/office/powerpoint/2010/main" val="1481218692"/>
              </p:ext>
            </p:extLst>
          </p:nvPr>
        </p:nvGraphicFramePr>
        <p:xfrm>
          <a:off x="1059250" y="2898774"/>
          <a:ext cx="9532550" cy="4467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1EC8A99-7F94-C7CA-6493-557A71166CEF}"/>
              </a:ext>
            </a:extLst>
          </p:cNvPr>
          <p:cNvGraphicFramePr>
            <a:graphicFrameLocks/>
          </p:cNvGraphicFramePr>
          <p:nvPr>
            <p:extLst>
              <p:ext uri="{D42A27DB-BD31-4B8C-83A1-F6EECF244321}">
                <p14:modId xmlns:p14="http://schemas.microsoft.com/office/powerpoint/2010/main" val="1751860114"/>
              </p:ext>
            </p:extLst>
          </p:nvPr>
        </p:nvGraphicFramePr>
        <p:xfrm>
          <a:off x="1059250" y="7619998"/>
          <a:ext cx="5985476" cy="474980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DECE37E-BBB5-4CE6-7192-332F5223C1B6}"/>
              </a:ext>
            </a:extLst>
          </p:cNvPr>
          <p:cNvSpPr txBox="1"/>
          <p:nvPr/>
        </p:nvSpPr>
        <p:spPr>
          <a:xfrm>
            <a:off x="150332" y="13203549"/>
            <a:ext cx="23738367"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Job quality indicator tables, UK, ONS, 2022; Subregional productivity: labour productivity indices by local authority district, ONS, 2023; Median Weekly Pay of Full Time Workers, Annual Survey of Hours and Earnings, ONS, 2023</a:t>
            </a:r>
          </a:p>
        </p:txBody>
      </p:sp>
      <p:pic>
        <p:nvPicPr>
          <p:cNvPr id="7" name="Picture 6" descr="Man Svg Png Icon Free Download (#572721) - OnlineWebFonts.COM">
            <a:extLst>
              <a:ext uri="{FF2B5EF4-FFF2-40B4-BE49-F238E27FC236}">
                <a16:creationId xmlns:a16="http://schemas.microsoft.com/office/drawing/2014/main" id="{82F33937-5A6B-5C59-151E-EEF416C3BAAE}"/>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5116" y="8088087"/>
            <a:ext cx="1022150" cy="1745023"/>
          </a:xfrm>
          <a:prstGeom prst="rect">
            <a:avLst/>
          </a:prstGeom>
          <a:noFill/>
        </p:spPr>
      </p:pic>
      <p:pic>
        <p:nvPicPr>
          <p:cNvPr id="8" name="Picture 7" descr="Female Icon Transparent">
            <a:extLst>
              <a:ext uri="{FF2B5EF4-FFF2-40B4-BE49-F238E27FC236}">
                <a16:creationId xmlns:a16="http://schemas.microsoft.com/office/drawing/2014/main" id="{FF0EE143-C032-1174-5B61-ADC8BC142189}"/>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8664" y="10303744"/>
            <a:ext cx="1915055" cy="19622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
            <a:extLst>
              <a:ext uri="{FF2B5EF4-FFF2-40B4-BE49-F238E27FC236}">
                <a16:creationId xmlns:a16="http://schemas.microsoft.com/office/drawing/2014/main" id="{41C004AE-2A63-BBDD-532F-6E1AA56D8962}"/>
              </a:ext>
            </a:extLst>
          </p:cNvPr>
          <p:cNvSpPr txBox="1"/>
          <p:nvPr/>
        </p:nvSpPr>
        <p:spPr>
          <a:xfrm>
            <a:off x="8687473" y="8221934"/>
            <a:ext cx="2124000" cy="1477328"/>
          </a:xfrm>
          <a:prstGeom prst="rect">
            <a:avLst/>
          </a:prstGeom>
          <a:noFill/>
        </p:spPr>
        <p:txBody>
          <a:bodyPr wrap="square" rtlCol="0">
            <a:spAutoFit/>
          </a:bodyPr>
          <a:lstStyle>
            <a:defPPr>
              <a:defRPr kern="0"/>
            </a:defPPr>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a:solidFill>
                  <a:schemeClr val="tx1"/>
                </a:solidFill>
                <a:latin typeface="+mn-lt"/>
              </a:rPr>
              <a:t>Male Weekly</a:t>
            </a:r>
            <a:r>
              <a:rPr lang="en-GB" sz="1800" b="1" baseline="0">
                <a:solidFill>
                  <a:schemeClr val="tx1"/>
                </a:solidFill>
                <a:latin typeface="+mn-lt"/>
              </a:rPr>
              <a:t> Pay:</a:t>
            </a:r>
            <a:endParaRPr lang="en-GB" sz="1800" b="1">
              <a:solidFill>
                <a:schemeClr val="tx1"/>
              </a:solidFill>
              <a:latin typeface="+mn-lt"/>
            </a:endParaRPr>
          </a:p>
          <a:p>
            <a:endParaRPr lang="en-GB" sz="1800" b="1">
              <a:solidFill>
                <a:schemeClr val="tx1"/>
              </a:solidFill>
              <a:latin typeface="+mn-lt"/>
            </a:endParaRPr>
          </a:p>
          <a:p>
            <a:r>
              <a:rPr lang="en-GB" sz="1800" b="1">
                <a:solidFill>
                  <a:schemeClr val="tx1"/>
                </a:solidFill>
                <a:latin typeface="+mn-lt"/>
              </a:rPr>
              <a:t>Rotherham: £695</a:t>
            </a:r>
          </a:p>
          <a:p>
            <a:endParaRPr lang="en-GB" sz="1800" b="1">
              <a:solidFill>
                <a:schemeClr val="tx1"/>
              </a:solidFill>
              <a:latin typeface="+mn-lt"/>
            </a:endParaRPr>
          </a:p>
          <a:p>
            <a:r>
              <a:rPr lang="en-GB" sz="1800" b="1">
                <a:solidFill>
                  <a:schemeClr val="tx1"/>
                </a:solidFill>
                <a:latin typeface="+mn-lt"/>
              </a:rPr>
              <a:t>England: £739</a:t>
            </a:r>
          </a:p>
        </p:txBody>
      </p:sp>
      <p:sp>
        <p:nvSpPr>
          <p:cNvPr id="10" name="TextBox 13">
            <a:extLst>
              <a:ext uri="{FF2B5EF4-FFF2-40B4-BE49-F238E27FC236}">
                <a16:creationId xmlns:a16="http://schemas.microsoft.com/office/drawing/2014/main" id="{4355235C-85A8-D574-5A2E-D21C0626AD23}"/>
              </a:ext>
            </a:extLst>
          </p:cNvPr>
          <p:cNvSpPr txBox="1"/>
          <p:nvPr/>
        </p:nvSpPr>
        <p:spPr>
          <a:xfrm>
            <a:off x="8687473" y="10546223"/>
            <a:ext cx="2124000" cy="1477328"/>
          </a:xfrm>
          <a:prstGeom prst="rect">
            <a:avLst/>
          </a:prstGeom>
          <a:noFill/>
        </p:spPr>
        <p:txBody>
          <a:bodyPr wrap="square" rtlCol="0">
            <a:spAutoFit/>
          </a:bodyPr>
          <a:lstStyle>
            <a:defPPr>
              <a:defRPr kern="0"/>
            </a:defPPr>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a:solidFill>
                  <a:schemeClr val="tx1"/>
                </a:solidFill>
                <a:latin typeface="+mn-lt"/>
              </a:rPr>
              <a:t>Female Weekly Pay:</a:t>
            </a:r>
          </a:p>
          <a:p>
            <a:endParaRPr lang="en-GB" sz="1800" b="1">
              <a:solidFill>
                <a:schemeClr val="tx1"/>
              </a:solidFill>
              <a:latin typeface="+mn-lt"/>
            </a:endParaRPr>
          </a:p>
          <a:p>
            <a:r>
              <a:rPr lang="en-GB" sz="1800" b="1">
                <a:solidFill>
                  <a:schemeClr val="tx1"/>
                </a:solidFill>
                <a:latin typeface="+mn-lt"/>
              </a:rPr>
              <a:t>Rotherham: £517</a:t>
            </a:r>
          </a:p>
          <a:p>
            <a:endParaRPr lang="en-GB" sz="1800" b="1">
              <a:solidFill>
                <a:schemeClr val="tx1"/>
              </a:solidFill>
              <a:latin typeface="+mn-lt"/>
            </a:endParaRPr>
          </a:p>
          <a:p>
            <a:r>
              <a:rPr lang="en-GB" sz="1800" b="1">
                <a:solidFill>
                  <a:schemeClr val="tx1"/>
                </a:solidFill>
                <a:latin typeface="+mn-lt"/>
              </a:rPr>
              <a:t>England: £623</a:t>
            </a:r>
          </a:p>
        </p:txBody>
      </p:sp>
      <p:pic>
        <p:nvPicPr>
          <p:cNvPr id="11" name="Picture 2">
            <a:extLst>
              <a:ext uri="{FF2B5EF4-FFF2-40B4-BE49-F238E27FC236}">
                <a16:creationId xmlns:a16="http://schemas.microsoft.com/office/drawing/2014/main" id="{A3249D41-7266-3FEB-21DD-8E21FB4B51D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22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440D-1969-0C42-8101-DC472AD84D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C153BF-2C30-6ED1-7882-A44B3011E494}"/>
              </a:ext>
            </a:extLst>
          </p:cNvPr>
          <p:cNvSpPr>
            <a:spLocks noGrp="1"/>
          </p:cNvSpPr>
          <p:nvPr>
            <p:ph type="title"/>
          </p:nvPr>
        </p:nvSpPr>
        <p:spPr/>
        <p:txBody>
          <a:bodyPr>
            <a:normAutofit/>
          </a:bodyPr>
          <a:lstStyle/>
          <a:p>
            <a:pPr lvl="0">
              <a:spcBef>
                <a:spcPts val="600"/>
              </a:spcBef>
              <a:spcAft>
                <a:spcPts val="600"/>
              </a:spcAft>
            </a:pPr>
            <a:r>
              <a:rPr lang="en-GB" sz="7200"/>
              <a:t>Higher-level education and skills provision</a:t>
            </a:r>
          </a:p>
        </p:txBody>
      </p:sp>
      <p:sp>
        <p:nvSpPr>
          <p:cNvPr id="6" name="Text Placeholder 1">
            <a:extLst>
              <a:ext uri="{FF2B5EF4-FFF2-40B4-BE49-F238E27FC236}">
                <a16:creationId xmlns:a16="http://schemas.microsoft.com/office/drawing/2014/main" id="{396F6C8F-7EF1-1E72-1A02-AB544729107E}"/>
              </a:ext>
            </a:extLst>
          </p:cNvPr>
          <p:cNvSpPr txBox="1">
            <a:spLocks/>
          </p:cNvSpPr>
          <p:nvPr/>
        </p:nvSpPr>
        <p:spPr>
          <a:xfrm>
            <a:off x="10966450" y="3103438"/>
            <a:ext cx="12345600" cy="9505507"/>
          </a:xfrm>
          <a:prstGeom prst="rect">
            <a:avLst/>
          </a:prstGeom>
        </p:spPr>
        <p:txBody>
          <a:bodyPr vert="horz" lIns="0" tIns="0" rIns="0" bIns="0" rtlCol="0">
            <a:normAutofit fontScale="92500" lnSpcReduction="2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00000"/>
              </a:lnSpc>
              <a:spcAft>
                <a:spcPts val="1200"/>
              </a:spcAft>
              <a:buBlip>
                <a:blip r:embed="rId2"/>
              </a:buBlip>
            </a:pPr>
            <a:r>
              <a:rPr lang="en-GB" sz="2800" b="1"/>
              <a:t>Rotherham has a low proportion of GCSE pupils becoming graduates </a:t>
            </a:r>
            <a:r>
              <a:rPr lang="en-GB" sz="2800"/>
              <a:t>(24%) compared to the national median (30%). </a:t>
            </a:r>
          </a:p>
          <a:p>
            <a:pPr marL="720094" indent="-720094">
              <a:lnSpc>
                <a:spcPct val="100000"/>
              </a:lnSpc>
              <a:spcAft>
                <a:spcPts val="1200"/>
              </a:spcAft>
              <a:buBlip>
                <a:blip r:embed="rId2"/>
              </a:buBlip>
            </a:pPr>
            <a:r>
              <a:rPr lang="en-GB" sz="2800"/>
              <a:t>The University Centre Rotherham (part of the RNN Group) provides degree and higher-level qualifications in Rotherham, producing an average of 300 qualifiers every year, </a:t>
            </a:r>
            <a:r>
              <a:rPr lang="en-GB" sz="2800" b="1"/>
              <a:t>most of them obtaining employment in high and medium skilled occupations </a:t>
            </a:r>
            <a:r>
              <a:rPr lang="en-GB" sz="2800"/>
              <a:t>15 months after graduation. </a:t>
            </a:r>
          </a:p>
          <a:p>
            <a:pPr marL="720094" indent="-720094">
              <a:lnSpc>
                <a:spcPct val="100000"/>
              </a:lnSpc>
              <a:spcAft>
                <a:spcPts val="1200"/>
              </a:spcAft>
              <a:buBlip>
                <a:blip r:embed="rId2"/>
              </a:buBlip>
            </a:pPr>
            <a:r>
              <a:rPr lang="en-GB" sz="2800"/>
              <a:t>This is complemented by higher education provision in Sheffield (Sheffield Halam University and the University of Sheffield), which produced a pool of 24,680 qualifiers in 2022/23. Most graduates at the University of Sheffield secured employment in high-skilled occupations (86%). </a:t>
            </a:r>
          </a:p>
          <a:p>
            <a:pPr marL="720094" indent="-720094">
              <a:lnSpc>
                <a:spcPct val="100000"/>
              </a:lnSpc>
              <a:spcAft>
                <a:spcPts val="1200"/>
              </a:spcAft>
              <a:buBlip>
                <a:blip r:embed="rId2"/>
              </a:buBlip>
            </a:pPr>
            <a:r>
              <a:rPr lang="en-GB" sz="2800"/>
              <a:t>Data on graduate retention by town suggests that a high proportion of graduates who grew up in Rotherham returned to their hometown. In 2018/19, </a:t>
            </a:r>
            <a:r>
              <a:rPr lang="en-GB" sz="2800" b="1"/>
              <a:t>64% of graduates from Rotherham were still living there after achieving their qualifications</a:t>
            </a:r>
            <a:r>
              <a:rPr lang="en-GB" sz="2800"/>
              <a:t>, above the national median (55%). </a:t>
            </a:r>
          </a:p>
          <a:p>
            <a:pPr marL="720094" indent="-720094">
              <a:lnSpc>
                <a:spcPct val="100000"/>
              </a:lnSpc>
              <a:spcAft>
                <a:spcPts val="1200"/>
              </a:spcAft>
              <a:buBlip>
                <a:blip r:embed="rId2"/>
              </a:buBlip>
            </a:pPr>
            <a:r>
              <a:rPr lang="en-GB" sz="2800"/>
              <a:t>Businesses also contribute to upskill the workforce in Rotherham through training towards nationally recognised qualifications. In 2022, </a:t>
            </a:r>
            <a:r>
              <a:rPr lang="en-GB" sz="2800" b="1"/>
              <a:t>10% of establishments provided training to Level 4+ qualifications</a:t>
            </a:r>
            <a:r>
              <a:rPr lang="en-GB" sz="2800"/>
              <a:t>, slightly above comparator areas.</a:t>
            </a:r>
            <a:r>
              <a:rPr lang="en-GB" sz="2800">
                <a:highlight>
                  <a:srgbClr val="FFFF00"/>
                </a:highlight>
              </a:rPr>
              <a:t> </a:t>
            </a:r>
            <a:endParaRPr lang="en-GB" sz="2800"/>
          </a:p>
          <a:p>
            <a:pPr marL="720094" indent="-720094">
              <a:lnSpc>
                <a:spcPct val="100000"/>
              </a:lnSpc>
              <a:spcAft>
                <a:spcPts val="1200"/>
              </a:spcAft>
              <a:buBlip>
                <a:blip r:embed="rId2"/>
              </a:buBlip>
            </a:pPr>
            <a:r>
              <a:rPr lang="en-GB" sz="2800">
                <a:solidFill>
                  <a:schemeClr val="accent1"/>
                </a:solidFill>
              </a:rPr>
              <a:t>Continued efforts to attract investment and support diverse and growing businesses in Rotherham will provide a range of job opportunities locally and increase options for graduates wanting to remain in the area. </a:t>
            </a:r>
          </a:p>
          <a:p>
            <a:pPr marL="720094" indent="-720094">
              <a:lnSpc>
                <a:spcPct val="100000"/>
              </a:lnSpc>
              <a:spcAft>
                <a:spcPts val="1200"/>
              </a:spcAft>
              <a:buBlip>
                <a:blip r:embed="rId2"/>
              </a:buBlip>
            </a:pPr>
            <a:r>
              <a:rPr lang="en-GB" sz="2800">
                <a:solidFill>
                  <a:schemeClr val="accent1"/>
                </a:solidFill>
              </a:rPr>
              <a:t>The SY Skills Strategy highlights the importance of employer contribution to higher-level skills, arguing that greater awareness is needed of the productivity and wellbeing benefits of upskilling their workforce, and that training must be more accessible.</a:t>
            </a:r>
          </a:p>
        </p:txBody>
      </p:sp>
      <p:graphicFrame>
        <p:nvGraphicFramePr>
          <p:cNvPr id="2" name="Chart 1">
            <a:extLst>
              <a:ext uri="{FF2B5EF4-FFF2-40B4-BE49-F238E27FC236}">
                <a16:creationId xmlns:a16="http://schemas.microsoft.com/office/drawing/2014/main" id="{AFBDEBB3-162F-04C9-09F3-0DDE78AE6E02}"/>
              </a:ext>
            </a:extLst>
          </p:cNvPr>
          <p:cNvGraphicFramePr>
            <a:graphicFrameLocks/>
          </p:cNvGraphicFramePr>
          <p:nvPr>
            <p:extLst>
              <p:ext uri="{D42A27DB-BD31-4B8C-83A1-F6EECF244321}">
                <p14:modId xmlns:p14="http://schemas.microsoft.com/office/powerpoint/2010/main" val="2701950307"/>
              </p:ext>
            </p:extLst>
          </p:nvPr>
        </p:nvGraphicFramePr>
        <p:xfrm>
          <a:off x="1065600" y="3086100"/>
          <a:ext cx="9716700"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BA575A-20DC-0E7C-1EE1-E41782EAF93E}"/>
              </a:ext>
            </a:extLst>
          </p:cNvPr>
          <p:cNvSpPr txBox="1"/>
          <p:nvPr/>
        </p:nvSpPr>
        <p:spPr>
          <a:xfrm>
            <a:off x="150332" y="13203549"/>
            <a:ext cx="23738367" cy="369332"/>
          </a:xfrm>
          <a:prstGeom prst="rect">
            <a:avLst/>
          </a:prstGeom>
          <a:noFill/>
        </p:spPr>
        <p:txBody>
          <a:bodyPr wrap="square">
            <a:spAutoFit/>
          </a:bodyPr>
          <a:lstStyle/>
          <a:p>
            <a:pPr algn="l"/>
            <a:r>
              <a:rPr lang="en-GB" b="1">
                <a:solidFill>
                  <a:schemeClr val="tx1"/>
                </a:solidFill>
                <a:latin typeface="Segoe UI" panose="020B0502040204020203" pitchFamily="34" charset="0"/>
                <a:cs typeface="Segoe UI" panose="020B0502040204020203" pitchFamily="34" charset="0"/>
              </a:rPr>
              <a:t>Source: </a:t>
            </a:r>
            <a:r>
              <a:rPr lang="en-GB">
                <a:solidFill>
                  <a:schemeClr val="tx1"/>
                </a:solidFill>
                <a:latin typeface="Segoe UI" panose="020B0502040204020203" pitchFamily="34" charset="0"/>
                <a:cs typeface="Segoe UI" panose="020B0502040204020203" pitchFamily="34" charset="0"/>
              </a:rPr>
              <a:t>HESA, 2022/23; Office for Students, Size and shape of provision data dashboard, 2022/23; Employer Skills Survey, 2022; Which town attract people with advanced occupations? ONS, 2024</a:t>
            </a:r>
          </a:p>
        </p:txBody>
      </p:sp>
      <p:graphicFrame>
        <p:nvGraphicFramePr>
          <p:cNvPr id="5" name="Chart 4">
            <a:extLst>
              <a:ext uri="{FF2B5EF4-FFF2-40B4-BE49-F238E27FC236}">
                <a16:creationId xmlns:a16="http://schemas.microsoft.com/office/drawing/2014/main" id="{87552D36-E721-BB7C-9E6E-03E987CDE5F5}"/>
              </a:ext>
            </a:extLst>
          </p:cNvPr>
          <p:cNvGraphicFramePr>
            <a:graphicFrameLocks/>
          </p:cNvGraphicFramePr>
          <p:nvPr>
            <p:extLst>
              <p:ext uri="{D42A27DB-BD31-4B8C-83A1-F6EECF244321}">
                <p14:modId xmlns:p14="http://schemas.microsoft.com/office/powerpoint/2010/main" val="422113226"/>
              </p:ext>
            </p:extLst>
          </p:nvPr>
        </p:nvGraphicFramePr>
        <p:xfrm>
          <a:off x="5029200" y="7696201"/>
          <a:ext cx="5753100" cy="4825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188860F-BC5A-B2DA-4FE8-C5659B1B19DE}"/>
              </a:ext>
            </a:extLst>
          </p:cNvPr>
          <p:cNvGraphicFramePr>
            <a:graphicFrameLocks/>
          </p:cNvGraphicFramePr>
          <p:nvPr>
            <p:extLst>
              <p:ext uri="{D42A27DB-BD31-4B8C-83A1-F6EECF244321}">
                <p14:modId xmlns:p14="http://schemas.microsoft.com/office/powerpoint/2010/main" val="2601193703"/>
              </p:ext>
            </p:extLst>
          </p:nvPr>
        </p:nvGraphicFramePr>
        <p:xfrm>
          <a:off x="1065600" y="7696201"/>
          <a:ext cx="3779450" cy="4789174"/>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4FC2B94D-DBC6-DCE3-DE26-A70770397B99}"/>
              </a:ext>
            </a:extLst>
          </p:cNvPr>
          <p:cNvSpPr/>
          <p:nvPr/>
        </p:nvSpPr>
        <p:spPr>
          <a:xfrm>
            <a:off x="1560773" y="8823478"/>
            <a:ext cx="2789102" cy="2534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b="1">
                <a:solidFill>
                  <a:srgbClr val="000000"/>
                </a:solidFill>
              </a:rPr>
              <a:t>10%</a:t>
            </a:r>
          </a:p>
          <a:p>
            <a:pPr algn="ctr"/>
            <a:r>
              <a:rPr lang="en-GB">
                <a:solidFill>
                  <a:srgbClr val="000000"/>
                </a:solidFill>
              </a:rPr>
              <a:t>Establishments providing Level 4+ training to employees, 2022</a:t>
            </a:r>
          </a:p>
          <a:p>
            <a:pPr algn="ctr"/>
            <a:r>
              <a:rPr lang="en-GB">
                <a:solidFill>
                  <a:srgbClr val="000000"/>
                </a:solidFill>
              </a:rPr>
              <a:t>(9% statistical neighbours, 8% England)</a:t>
            </a:r>
          </a:p>
        </p:txBody>
      </p:sp>
      <p:pic>
        <p:nvPicPr>
          <p:cNvPr id="9" name="Picture 2">
            <a:extLst>
              <a:ext uri="{FF2B5EF4-FFF2-40B4-BE49-F238E27FC236}">
                <a16:creationId xmlns:a16="http://schemas.microsoft.com/office/drawing/2014/main" id="{7F94F3A4-CC19-147B-C54B-B9361ADF4C5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685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BCAB-0641-4454-01F2-01D110B68B95}"/>
              </a:ext>
            </a:extLst>
          </p:cNvPr>
          <p:cNvSpPr>
            <a:spLocks noGrp="1"/>
          </p:cNvSpPr>
          <p:nvPr>
            <p:ph type="title"/>
          </p:nvPr>
        </p:nvSpPr>
        <p:spPr/>
        <p:txBody>
          <a:bodyPr/>
          <a:lstStyle/>
          <a:p>
            <a:r>
              <a:rPr lang="en-GB"/>
              <a:t>Existing, ongoing and new provision</a:t>
            </a:r>
          </a:p>
        </p:txBody>
      </p:sp>
      <p:sp>
        <p:nvSpPr>
          <p:cNvPr id="3" name="Text Placeholder 2">
            <a:extLst>
              <a:ext uri="{FF2B5EF4-FFF2-40B4-BE49-F238E27FC236}">
                <a16:creationId xmlns:a16="http://schemas.microsoft.com/office/drawing/2014/main" id="{41F49E11-E3C1-4F3E-B31D-1F9903657F5A}"/>
              </a:ext>
            </a:extLst>
          </p:cNvPr>
          <p:cNvSpPr>
            <a:spLocks noGrp="1"/>
          </p:cNvSpPr>
          <p:nvPr>
            <p:ph type="body" sz="quarter" idx="10"/>
          </p:nvPr>
        </p:nvSpPr>
        <p:spPr/>
        <p:txBody>
          <a:bodyPr/>
          <a:lstStyle/>
          <a:p>
            <a:endParaRPr lang="en-GB"/>
          </a:p>
        </p:txBody>
      </p:sp>
      <p:graphicFrame>
        <p:nvGraphicFramePr>
          <p:cNvPr id="4" name="Table 3">
            <a:extLst>
              <a:ext uri="{FF2B5EF4-FFF2-40B4-BE49-F238E27FC236}">
                <a16:creationId xmlns:a16="http://schemas.microsoft.com/office/drawing/2014/main" id="{73D89559-4C99-DFAB-2734-CFA32D72CDD2}"/>
              </a:ext>
            </a:extLst>
          </p:cNvPr>
          <p:cNvGraphicFramePr>
            <a:graphicFrameLocks noGrp="1"/>
          </p:cNvGraphicFramePr>
          <p:nvPr>
            <p:extLst>
              <p:ext uri="{D42A27DB-BD31-4B8C-83A1-F6EECF244321}">
                <p14:modId xmlns:p14="http://schemas.microsoft.com/office/powerpoint/2010/main" val="3341234727"/>
              </p:ext>
            </p:extLst>
          </p:nvPr>
        </p:nvGraphicFramePr>
        <p:xfrm>
          <a:off x="816864" y="2993136"/>
          <a:ext cx="23079456" cy="10037066"/>
        </p:xfrm>
        <a:graphic>
          <a:graphicData uri="http://schemas.openxmlformats.org/drawingml/2006/table">
            <a:tbl>
              <a:tblPr firstRow="1" bandRow="1">
                <a:tableStyleId>{21E4AEA4-8DFA-4A89-87EB-49C32662AFE0}</a:tableStyleId>
              </a:tblPr>
              <a:tblGrid>
                <a:gridCol w="2946031">
                  <a:extLst>
                    <a:ext uri="{9D8B030D-6E8A-4147-A177-3AD203B41FA5}">
                      <a16:colId xmlns:a16="http://schemas.microsoft.com/office/drawing/2014/main" val="3756305417"/>
                    </a:ext>
                  </a:extLst>
                </a:gridCol>
                <a:gridCol w="3816465">
                  <a:extLst>
                    <a:ext uri="{9D8B030D-6E8A-4147-A177-3AD203B41FA5}">
                      <a16:colId xmlns:a16="http://schemas.microsoft.com/office/drawing/2014/main" val="967994786"/>
                    </a:ext>
                  </a:extLst>
                </a:gridCol>
                <a:gridCol w="9489440">
                  <a:extLst>
                    <a:ext uri="{9D8B030D-6E8A-4147-A177-3AD203B41FA5}">
                      <a16:colId xmlns:a16="http://schemas.microsoft.com/office/drawing/2014/main" val="4086740364"/>
                    </a:ext>
                  </a:extLst>
                </a:gridCol>
                <a:gridCol w="6827520">
                  <a:extLst>
                    <a:ext uri="{9D8B030D-6E8A-4147-A177-3AD203B41FA5}">
                      <a16:colId xmlns:a16="http://schemas.microsoft.com/office/drawing/2014/main" val="530612391"/>
                    </a:ext>
                  </a:extLst>
                </a:gridCol>
              </a:tblGrid>
              <a:tr h="665610">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Provision</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Target groups</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Description</a:t>
                      </a:r>
                    </a:p>
                  </a:txBody>
                  <a:tcPr/>
                </a:tc>
                <a:tc>
                  <a:txBody>
                    <a:bodyPr/>
                    <a:lstStyle/>
                    <a:p>
                      <a:pPr marL="0"/>
                      <a:r>
                        <a:rPr lang="en-GB" sz="2400" b="1">
                          <a:solidFill>
                            <a:schemeClr val="lt1"/>
                          </a:solidFill>
                          <a:latin typeface="Segoe UI" panose="020B0502040204020203" pitchFamily="34" charset="0"/>
                          <a:ea typeface="+mn-ea"/>
                          <a:cs typeface="Segoe UI" panose="020B0502040204020203" pitchFamily="34" charset="0"/>
                        </a:rPr>
                        <a:t>Impact</a:t>
                      </a:r>
                    </a:p>
                  </a:txBody>
                  <a:tcPr/>
                </a:tc>
                <a:extLst>
                  <a:ext uri="{0D108BD9-81ED-4DB2-BD59-A6C34878D82A}">
                    <a16:rowId xmlns:a16="http://schemas.microsoft.com/office/drawing/2014/main" val="52858372"/>
                  </a:ext>
                </a:extLst>
              </a:tr>
              <a:tr h="198565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University Centre Rotherham</a:t>
                      </a:r>
                    </a:p>
                  </a:txBody>
                  <a:tcPr/>
                </a:tc>
                <a:tc>
                  <a:txBody>
                    <a:bodyPr/>
                    <a:lstStyle/>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Employed</a:t>
                      </a:r>
                    </a:p>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Young people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Opened in 2018, the institution offers higher level qualifications and has strong links to employers including the NHS, Premier Foods and AESSEAL.</a:t>
                      </a:r>
                    </a:p>
                    <a:p>
                      <a:endParaRPr lang="en-GB" sz="2400">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The University Centre scores above national average on a variety of National Student Survey metrics,  including teaching support, wellbeing and assessments. Most of the 300 qualifiers obtain medium or high skilled work. </a:t>
                      </a:r>
                    </a:p>
                  </a:txBody>
                  <a:tcPr/>
                </a:tc>
                <a:extLst>
                  <a:ext uri="{0D108BD9-81ED-4DB2-BD59-A6C34878D82A}">
                    <a16:rowId xmlns:a16="http://schemas.microsoft.com/office/drawing/2014/main" val="3699245115"/>
                  </a:ext>
                </a:extLst>
              </a:tr>
              <a:tr h="160743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Advance (ongoing)</a:t>
                      </a:r>
                    </a:p>
                    <a:p>
                      <a:endParaRPr lang="en-GB" sz="2400" b="1">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Employed</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Advance offers support for employees to upskill, gain new qualifications, and progress in or change their career.</a:t>
                      </a:r>
                    </a:p>
                    <a:p>
                      <a:pPr marL="0" marR="0" lvl="0" indent="0" defTabSz="914400" eaLnBrk="1" fontAlgn="auto" latinLnBrk="0" hangingPunct="1">
                        <a:lnSpc>
                          <a:spcPct val="100000"/>
                        </a:lnSpc>
                        <a:spcBef>
                          <a:spcPts val="0"/>
                        </a:spcBef>
                        <a:spcAft>
                          <a:spcPts val="0"/>
                        </a:spcAft>
                        <a:buClrTx/>
                        <a:buSzTx/>
                        <a:buFontTx/>
                        <a:buNone/>
                        <a:tabLst/>
                        <a:defRPr/>
                      </a:pPr>
                      <a:endParaRPr lang="en-GB" sz="2400">
                        <a:solidFill>
                          <a:schemeClr val="accent1"/>
                        </a:solidFill>
                        <a:latin typeface="Segoe UI" panose="020B0502040204020203" pitchFamily="34" charset="0"/>
                        <a:ea typeface="+mn-ea"/>
                        <a:cs typeface="Segoe UI" panose="020B0502040204020203" pitchFamily="34" charset="0"/>
                      </a:endParaRPr>
                    </a:p>
                    <a:p>
                      <a:r>
                        <a:rPr lang="en-GB" sz="2400">
                          <a:solidFill>
                            <a:schemeClr val="accent1"/>
                          </a:solidFill>
                          <a:latin typeface="Segoe UI" panose="020B0502040204020203" pitchFamily="34" charset="0"/>
                          <a:ea typeface="+mn-ea"/>
                          <a:cs typeface="Segoe UI" panose="020B0502040204020203" pitchFamily="34" charset="0"/>
                        </a:rPr>
                        <a:t>Allocated £208,000 UKSPF funding.</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Fifty people will receive support to retrain and ten will be supported to sustain their current employment. </a:t>
                      </a:r>
                    </a:p>
                  </a:txBody>
                  <a:tcPr/>
                </a:tc>
                <a:extLst>
                  <a:ext uri="{0D108BD9-81ED-4DB2-BD59-A6C34878D82A}">
                    <a16:rowId xmlns:a16="http://schemas.microsoft.com/office/drawing/2014/main" val="551424045"/>
                  </a:ext>
                </a:extLst>
              </a:tr>
              <a:tr h="1428832">
                <a:tc>
                  <a:txBody>
                    <a:bodyPr/>
                    <a:lstStyle/>
                    <a:p>
                      <a:r>
                        <a:rPr lang="en-GB" sz="2400" b="1">
                          <a:solidFill>
                            <a:schemeClr val="accent1"/>
                          </a:solidFill>
                          <a:latin typeface="Segoe UI" panose="020B0502040204020203" pitchFamily="34" charset="0"/>
                          <a:ea typeface="+mn-ea"/>
                          <a:cs typeface="Segoe UI" panose="020B0502040204020203" pitchFamily="34" charset="0"/>
                        </a:rPr>
                        <a:t>South Yorkshire Skills Bank</a:t>
                      </a:r>
                    </a:p>
                  </a:txBody>
                  <a:tcPr/>
                </a:tc>
                <a:tc>
                  <a:txBody>
                    <a:bodyPr/>
                    <a:lstStyle/>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Employed</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Employers will be able to access funding to support them to invest in the core skills of their workforce. This will help to increase productivity in the sub-region. </a:t>
                      </a:r>
                    </a:p>
                  </a:txBody>
                  <a:tcPr/>
                </a:tc>
                <a:tc>
                  <a:txBody>
                    <a:bodyPr/>
                    <a:lstStyle/>
                    <a:p>
                      <a:r>
                        <a:rPr lang="en-GB" sz="2400">
                          <a:solidFill>
                            <a:schemeClr val="accent1"/>
                          </a:solidFill>
                          <a:latin typeface="Segoe UI" panose="020B0502040204020203" pitchFamily="34" charset="0"/>
                          <a:ea typeface="+mn-ea"/>
                          <a:cs typeface="Segoe UI" panose="020B0502040204020203" pitchFamily="34" charset="0"/>
                        </a:rPr>
                        <a:t>Over 5,000 learners supported across SY since 2016 with plans to expand provision </a:t>
                      </a:r>
                    </a:p>
                  </a:txBody>
                  <a:tcPr/>
                </a:tc>
                <a:extLst>
                  <a:ext uri="{0D108BD9-81ED-4DB2-BD59-A6C34878D82A}">
                    <a16:rowId xmlns:a16="http://schemas.microsoft.com/office/drawing/2014/main" val="1459271900"/>
                  </a:ext>
                </a:extLst>
              </a:tr>
              <a:tr h="198565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South Yorkshire Apprenticeship Hub</a:t>
                      </a:r>
                    </a:p>
                    <a:p>
                      <a:endParaRPr lang="en-GB" sz="2400" b="1">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chemeClr val="accent1"/>
                          </a:solidFill>
                          <a:latin typeface="Segoe UI" panose="020B0502040204020203" pitchFamily="34" charset="0"/>
                          <a:ea typeface="+mn-ea"/>
                          <a:cs typeface="Segoe UI" panose="020B0502040204020203" pitchFamily="34" charset="0"/>
                        </a:rPr>
                        <a:t>Young people</a:t>
                      </a:r>
                    </a:p>
                    <a:p>
                      <a:pPr marL="285750" indent="-285750">
                        <a:buFont typeface="Arial" panose="020B0604020202020204" pitchFamily="34" charset="0"/>
                        <a:buChar char="•"/>
                      </a:pPr>
                      <a:endParaRPr lang="en-GB" sz="2400">
                        <a:solidFill>
                          <a:schemeClr val="accent1"/>
                        </a:solidFill>
                        <a:latin typeface="Segoe UI" panose="020B0502040204020203" pitchFamily="34" charset="0"/>
                        <a:ea typeface="+mn-ea"/>
                        <a:cs typeface="Segoe UI" panose="020B05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Working with the public and private sector, the Hub provides an entry point for employers, supporting them to make informed choices and engage young people in the sub-region.</a:t>
                      </a:r>
                    </a:p>
                    <a:p>
                      <a:pPr marL="0" marR="0" lvl="0" indent="0" defTabSz="914400" eaLnBrk="1" fontAlgn="auto" latinLnBrk="0" hangingPunct="1">
                        <a:lnSpc>
                          <a:spcPct val="100000"/>
                        </a:lnSpc>
                        <a:spcBef>
                          <a:spcPts val="0"/>
                        </a:spcBef>
                        <a:spcAft>
                          <a:spcPts val="0"/>
                        </a:spcAft>
                        <a:buClrTx/>
                        <a:buSzTx/>
                        <a:buFontTx/>
                        <a:buNone/>
                        <a:tabLst/>
                        <a:defRPr/>
                      </a:pPr>
                      <a:endParaRPr lang="en-GB" sz="2400">
                        <a:solidFill>
                          <a:schemeClr val="accent1"/>
                        </a:solidFill>
                        <a:latin typeface="Segoe UI" panose="020B0502040204020203" pitchFamily="34" charset="0"/>
                        <a:ea typeface="+mn-ea"/>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£1.4m Apprenticeship Levy has been pledged</a:t>
                      </a:r>
                    </a:p>
                  </a:txBody>
                  <a:tcPr/>
                </a:tc>
                <a:tc>
                  <a:txBody>
                    <a:bodyPr/>
                    <a:lstStyle/>
                    <a:p>
                      <a:r>
                        <a:rPr lang="en-GB" sz="2400">
                          <a:solidFill>
                            <a:schemeClr val="accent1"/>
                          </a:solidFill>
                          <a:latin typeface="Segoe UI" panose="020B0502040204020203" pitchFamily="34" charset="0"/>
                          <a:ea typeface="+mn-ea"/>
                          <a:cs typeface="Segoe UI" panose="020B0502040204020203" pitchFamily="34" charset="0"/>
                        </a:rPr>
                        <a:t>673 employers engaged and 103 apprenticeship starts</a:t>
                      </a:r>
                    </a:p>
                  </a:txBody>
                  <a:tcPr/>
                </a:tc>
                <a:extLst>
                  <a:ext uri="{0D108BD9-81ED-4DB2-BD59-A6C34878D82A}">
                    <a16:rowId xmlns:a16="http://schemas.microsoft.com/office/drawing/2014/main" val="3107649028"/>
                  </a:ext>
                </a:extLst>
              </a:tr>
              <a:tr h="236387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a:solidFill>
                            <a:schemeClr val="accent1"/>
                          </a:solidFill>
                          <a:latin typeface="Segoe UI" panose="020B0502040204020203" pitchFamily="34" charset="0"/>
                          <a:ea typeface="+mn-ea"/>
                          <a:cs typeface="Segoe UI" panose="020B0502040204020203" pitchFamily="34" charset="0"/>
                        </a:rPr>
                        <a:t>Launchpad (ongoing)</a:t>
                      </a:r>
                    </a:p>
                  </a:txBody>
                  <a:tcPr/>
                </a:tc>
                <a:tc>
                  <a:txBody>
                    <a:bodyPr/>
                    <a:lstStyle/>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Employed </a:t>
                      </a:r>
                    </a:p>
                    <a:p>
                      <a:pPr marL="285750" indent="-285750">
                        <a:buFont typeface="Arial" panose="020B0604020202020204" pitchFamily="34" charset="0"/>
                        <a:buChar char="•"/>
                      </a:pPr>
                      <a:r>
                        <a:rPr lang="en-GB" sz="2400">
                          <a:solidFill>
                            <a:schemeClr val="accent1"/>
                          </a:solidFill>
                          <a:latin typeface="Segoe UI" panose="020B0502040204020203" pitchFamily="34" charset="0"/>
                          <a:ea typeface="+mn-ea"/>
                          <a:cs typeface="Segoe UI" panose="020B0502040204020203" pitchFamily="34" charset="0"/>
                        </a:rPr>
                        <a:t>Unemployed</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This start-up support programme is delivered through the borough’s business hubs; offering a workshops, grants and 1-2-1 support. The DWP supports this programme by referring unemployed people who are looking to start their own business.</a:t>
                      </a:r>
                    </a:p>
                    <a:p>
                      <a:endParaRPr lang="en-GB" sz="2400">
                        <a:solidFill>
                          <a:schemeClr val="accent1"/>
                        </a:solidFill>
                        <a:latin typeface="Segoe UI" panose="020B0502040204020203" pitchFamily="34" charset="0"/>
                        <a:ea typeface="+mn-ea"/>
                        <a:cs typeface="Segoe UI" panose="020B0502040204020203" pitchFamily="34" charset="0"/>
                      </a:endParaRPr>
                    </a:p>
                    <a:p>
                      <a:r>
                        <a:rPr lang="en-GB" sz="2400">
                          <a:solidFill>
                            <a:schemeClr val="accent1"/>
                          </a:solidFill>
                          <a:latin typeface="Segoe UI" panose="020B0502040204020203" pitchFamily="34" charset="0"/>
                          <a:ea typeface="+mn-ea"/>
                          <a:cs typeface="Segoe UI" panose="020B0502040204020203" pitchFamily="34" charset="0"/>
                        </a:rPr>
                        <a:t>Allocated £245,000 UKSPF funding</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a:solidFill>
                            <a:schemeClr val="accent1"/>
                          </a:solidFill>
                          <a:latin typeface="Segoe UI" panose="020B0502040204020203" pitchFamily="34" charset="0"/>
                          <a:ea typeface="+mn-ea"/>
                          <a:cs typeface="Segoe UI" panose="020B0502040204020203" pitchFamily="34" charset="0"/>
                        </a:rPr>
                        <a:t>Twenty-five businesses are receiving grants and 60 are receiving non-financial support. Twenty-four jobs and 24 businesses have been created as a result of this activity. </a:t>
                      </a:r>
                    </a:p>
                  </a:txBody>
                  <a:tcPr/>
                </a:tc>
                <a:extLst>
                  <a:ext uri="{0D108BD9-81ED-4DB2-BD59-A6C34878D82A}">
                    <a16:rowId xmlns:a16="http://schemas.microsoft.com/office/drawing/2014/main" val="2339172739"/>
                  </a:ext>
                </a:extLst>
              </a:tr>
            </a:tbl>
          </a:graphicData>
        </a:graphic>
      </p:graphicFrame>
    </p:spTree>
    <p:extLst>
      <p:ext uri="{BB962C8B-B14F-4D97-AF65-F5344CB8AC3E}">
        <p14:creationId xmlns:p14="http://schemas.microsoft.com/office/powerpoint/2010/main" val="71146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9AD87-7DC7-6119-4797-0CBCC67B7E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2EF2A5-73D1-A20E-4110-46131CE0A267}"/>
              </a:ext>
            </a:extLst>
          </p:cNvPr>
          <p:cNvSpPr>
            <a:spLocks noGrp="1"/>
          </p:cNvSpPr>
          <p:nvPr>
            <p:ph type="body" sz="quarter" idx="10"/>
          </p:nvPr>
        </p:nvSpPr>
        <p:spPr>
          <a:xfrm>
            <a:off x="1040200" y="2536906"/>
            <a:ext cx="22118250" cy="9789206"/>
          </a:xfrm>
        </p:spPr>
        <p:txBody>
          <a:bodyPr>
            <a:normAutofit/>
          </a:bodyPr>
          <a:lstStyle/>
          <a:p>
            <a:pPr>
              <a:spcAft>
                <a:spcPts val="1200"/>
              </a:spcAft>
            </a:pPr>
            <a:r>
              <a:rPr lang="en-GB" sz="2800" b="1" i="1">
                <a:latin typeface="Segoe UI"/>
                <a:cs typeface="Segoe UI"/>
              </a:rPr>
              <a:t>Growth sectors and opportunities</a:t>
            </a:r>
          </a:p>
          <a:p>
            <a:pPr marL="720090" indent="-720090">
              <a:spcAft>
                <a:spcPts val="1200"/>
              </a:spcAft>
              <a:buBlip>
                <a:blip r:embed="rId2"/>
              </a:buBlip>
            </a:pPr>
            <a:r>
              <a:rPr lang="en-GB" sz="2800">
                <a:latin typeface="Segoe UI"/>
                <a:cs typeface="Segoe UI"/>
              </a:rPr>
              <a:t>Rotherham has the opportunity to harness and build on established sectoral strengths in areas such as Advanced Manufacturing and Clean Energy, as well as strengthening emerging sectors including culture and creative industries.</a:t>
            </a:r>
          </a:p>
          <a:p>
            <a:pPr marL="720090" indent="-720090">
              <a:spcAft>
                <a:spcPts val="1200"/>
              </a:spcAft>
              <a:buBlip>
                <a:blip r:embed="rId2"/>
              </a:buBlip>
            </a:pPr>
            <a:r>
              <a:rPr lang="en-GB" sz="2800">
                <a:latin typeface="Segoe UI"/>
                <a:cs typeface="Segoe UI"/>
              </a:rPr>
              <a:t>Increased economic vibrancy and the strengthening of the town centre offer will create new employment opportunities at a range of skills levels. </a:t>
            </a:r>
          </a:p>
          <a:p>
            <a:pPr marL="720090" indent="-720090">
              <a:spcAft>
                <a:spcPts val="1200"/>
              </a:spcAft>
              <a:buBlip>
                <a:blip r:embed="rId2"/>
              </a:buBlip>
            </a:pPr>
            <a:r>
              <a:rPr lang="en-GB" sz="2800">
                <a:latin typeface="Segoe UI"/>
                <a:cs typeface="Segoe UI"/>
              </a:rPr>
              <a:t>Facilitating collaboration between residents, skills providers and employers will ensure the future workforce is well-equipped with the skills needed to progress and accelerate growth in these industries.</a:t>
            </a:r>
          </a:p>
          <a:p>
            <a:pPr>
              <a:spcAft>
                <a:spcPts val="1200"/>
              </a:spcAft>
            </a:pPr>
            <a:r>
              <a:rPr lang="en-GB" sz="2800" b="1" i="1">
                <a:latin typeface="Segoe UI"/>
                <a:cs typeface="Segoe UI"/>
              </a:rPr>
              <a:t>Links between inward investment and the Employment and Skills Strategy </a:t>
            </a:r>
          </a:p>
          <a:p>
            <a:pPr marL="720090" indent="-720090">
              <a:spcAft>
                <a:spcPts val="1200"/>
              </a:spcAft>
              <a:buBlip>
                <a:blip r:embed="rId2"/>
              </a:buBlip>
            </a:pPr>
            <a:r>
              <a:rPr lang="en-GB" sz="2800">
                <a:latin typeface="Segoe UI"/>
                <a:cs typeface="Segoe UI"/>
              </a:rPr>
              <a:t>Attracting and retaining a highly skilled workforce is fundamental to attracting higher levels of inward investment, whilst attracting a diverse range of businesses into Rotherham will provide a wider variety of higher-level employment opportunities within Rotherham, reducing the chance of highly-skilled workers moving away from the area</a:t>
            </a:r>
          </a:p>
          <a:p>
            <a:pPr marL="720090" indent="-720090">
              <a:spcAft>
                <a:spcPts val="1200"/>
              </a:spcAft>
              <a:buBlip>
                <a:blip r:embed="rId2"/>
              </a:buBlip>
            </a:pPr>
            <a:r>
              <a:rPr lang="en-GB" sz="2800">
                <a:latin typeface="Segoe UI"/>
                <a:cs typeface="Segoe UI"/>
              </a:rPr>
              <a:t>Promoting the sectoral strengths and opportunities in Rotherham and raising positive perceptions of the area could attract more businesses and investors. </a:t>
            </a:r>
          </a:p>
          <a:p>
            <a:pPr marL="720090" indent="-720090">
              <a:spcAft>
                <a:spcPts val="1200"/>
              </a:spcAft>
              <a:buBlip>
                <a:blip r:embed="rId2"/>
              </a:buBlip>
            </a:pPr>
            <a:endParaRPr lang="en-GB" sz="3100">
              <a:latin typeface="Segoe UI"/>
              <a:cs typeface="Segoe UI"/>
            </a:endParaRPr>
          </a:p>
          <a:p>
            <a:pPr>
              <a:spcAft>
                <a:spcPts val="1200"/>
              </a:spcAft>
            </a:pPr>
            <a:endParaRPr lang="en-GB" sz="4400"/>
          </a:p>
          <a:p>
            <a:pPr marL="720094" indent="-720094">
              <a:spcAft>
                <a:spcPts val="1200"/>
              </a:spcAft>
              <a:buBlip>
                <a:blip r:embed="rId2"/>
              </a:buBlip>
            </a:pPr>
            <a:endParaRPr lang="en-GB" sz="4400" i="1"/>
          </a:p>
        </p:txBody>
      </p:sp>
      <p:sp>
        <p:nvSpPr>
          <p:cNvPr id="4" name="Title 3">
            <a:extLst>
              <a:ext uri="{FF2B5EF4-FFF2-40B4-BE49-F238E27FC236}">
                <a16:creationId xmlns:a16="http://schemas.microsoft.com/office/drawing/2014/main" id="{D9D2FBAC-E987-9D33-9ABF-1E84DE0BCE27}"/>
              </a:ext>
            </a:extLst>
          </p:cNvPr>
          <p:cNvSpPr>
            <a:spLocks noGrp="1"/>
          </p:cNvSpPr>
          <p:nvPr>
            <p:ph type="title"/>
          </p:nvPr>
        </p:nvSpPr>
        <p:spPr/>
        <p:txBody>
          <a:bodyPr>
            <a:normAutofit/>
          </a:bodyPr>
          <a:lstStyle/>
          <a:p>
            <a:pPr lvl="0">
              <a:spcBef>
                <a:spcPts val="600"/>
              </a:spcBef>
              <a:spcAft>
                <a:spcPts val="600"/>
              </a:spcAft>
            </a:pPr>
            <a:r>
              <a:rPr lang="en-GB" sz="7200"/>
              <a:t>Key points for the Strategy</a:t>
            </a:r>
          </a:p>
        </p:txBody>
      </p:sp>
      <p:pic>
        <p:nvPicPr>
          <p:cNvPr id="3" name="Picture 2">
            <a:extLst>
              <a:ext uri="{FF2B5EF4-FFF2-40B4-BE49-F238E27FC236}">
                <a16:creationId xmlns:a16="http://schemas.microsoft.com/office/drawing/2014/main" id="{F047E3C7-E167-2DAB-0232-EDBF4A96D1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64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323B4-1E68-3774-25CA-E5D565B5D665}"/>
              </a:ext>
            </a:extLst>
          </p:cNvPr>
          <p:cNvSpPr>
            <a:spLocks noGrp="1"/>
          </p:cNvSpPr>
          <p:nvPr>
            <p:ph type="body" sz="quarter" idx="10"/>
          </p:nvPr>
        </p:nvSpPr>
        <p:spPr>
          <a:xfrm>
            <a:off x="1124999" y="2647950"/>
            <a:ext cx="21680137" cy="10248899"/>
          </a:xfrm>
        </p:spPr>
        <p:txBody>
          <a:bodyPr>
            <a:normAutofit fontScale="77500" lnSpcReduction="20000"/>
          </a:bodyPr>
          <a:lstStyle/>
          <a:p>
            <a:pPr>
              <a:spcAft>
                <a:spcPts val="1200"/>
              </a:spcAft>
            </a:pPr>
            <a:r>
              <a:rPr lang="en-GB" sz="3300" b="1" i="1">
                <a:latin typeface="Segoe UI"/>
                <a:cs typeface="Segoe UI"/>
              </a:rPr>
              <a:t>Role for employers</a:t>
            </a:r>
          </a:p>
          <a:p>
            <a:pPr marL="720090" indent="-720090">
              <a:spcAft>
                <a:spcPts val="1200"/>
              </a:spcAft>
              <a:buBlip>
                <a:blip r:embed="rId2"/>
              </a:buBlip>
            </a:pPr>
            <a:r>
              <a:rPr lang="en-GB" sz="3300">
                <a:latin typeface="Segoe UI"/>
                <a:cs typeface="Segoe UI"/>
              </a:rPr>
              <a:t>Rotherham’s employers play a key role in driving demand for skills. Partners should work with employers to better understand current and future needs, concerns and opportunities; help them navigate the skills and training landscape to shape provision for their business; and encourage employer investment in training to support productivity growth and resilience to changing skills requirements.</a:t>
            </a:r>
          </a:p>
          <a:p>
            <a:pPr marL="720090" indent="-720090">
              <a:spcAft>
                <a:spcPts val="1200"/>
              </a:spcAft>
              <a:buBlip>
                <a:blip r:embed="rId2"/>
              </a:buBlip>
            </a:pPr>
            <a:r>
              <a:rPr lang="en-GB" sz="3300">
                <a:latin typeface="Segoe UI"/>
                <a:cs typeface="Segoe UI"/>
              </a:rPr>
              <a:t>Partners should coordinate engagement activity (across education, skills, careers and employment providers) to ensure there is a coherent ask of employers.</a:t>
            </a:r>
          </a:p>
          <a:p>
            <a:pPr>
              <a:spcAft>
                <a:spcPts val="1200"/>
              </a:spcAft>
            </a:pPr>
            <a:r>
              <a:rPr lang="en-GB" sz="3300" b="1" i="1">
                <a:latin typeface="Segoe UI"/>
                <a:cs typeface="Segoe UI"/>
              </a:rPr>
              <a:t>Good employment for all</a:t>
            </a:r>
          </a:p>
          <a:p>
            <a:pPr marL="720090" indent="-720090">
              <a:spcAft>
                <a:spcPts val="1200"/>
              </a:spcAft>
              <a:buBlip>
                <a:blip r:embed="rId2"/>
              </a:buBlip>
            </a:pPr>
            <a:r>
              <a:rPr lang="en-GB" sz="3300">
                <a:latin typeface="Segoe UI"/>
                <a:cs typeface="Segoe UI"/>
              </a:rPr>
              <a:t>All residents should have the opportunity to reskill and upskill to support their progression into higher level and higher paid positions </a:t>
            </a:r>
          </a:p>
          <a:p>
            <a:pPr marL="720090" indent="-720090">
              <a:spcAft>
                <a:spcPts val="1200"/>
              </a:spcAft>
              <a:buBlip>
                <a:blip r:embed="rId2"/>
              </a:buBlip>
            </a:pPr>
            <a:r>
              <a:rPr lang="en-GB" sz="3300">
                <a:latin typeface="Segoe UI"/>
                <a:cs typeface="Segoe UI"/>
              </a:rPr>
              <a:t>Ensure support for inclusive recruitment and in-work practice such as gender and ethnic diversity in more senior positions, emphasising how such practice can benefit both the staff and business performance. </a:t>
            </a:r>
          </a:p>
          <a:p>
            <a:pPr marL="720090" indent="-720090">
              <a:spcAft>
                <a:spcPts val="1200"/>
              </a:spcAft>
              <a:buBlip>
                <a:blip r:embed="rId2"/>
              </a:buBlip>
            </a:pPr>
            <a:r>
              <a:rPr lang="en-GB" sz="3300">
                <a:latin typeface="Segoe UI"/>
                <a:cs typeface="Segoe UI"/>
              </a:rPr>
              <a:t>Encourage ‘good employment’ by supporting employers to meet and exceed the Living Wage, offer secure terms and conditions to workers and close the gender pay gap.</a:t>
            </a:r>
          </a:p>
          <a:p>
            <a:pPr marL="720090" indent="-720090">
              <a:spcAft>
                <a:spcPts val="1200"/>
              </a:spcAft>
              <a:buBlip>
                <a:blip r:embed="rId2"/>
              </a:buBlip>
            </a:pPr>
            <a:r>
              <a:rPr lang="en-GB" sz="3300">
                <a:latin typeface="Segoe UI"/>
                <a:cs typeface="Segoe UI"/>
              </a:rPr>
              <a:t>Support those with a health condition or disability to find or stay in work by, offering tailored support to both the individual and the employer.</a:t>
            </a:r>
          </a:p>
          <a:p>
            <a:endParaRPr lang="en-GB"/>
          </a:p>
        </p:txBody>
      </p:sp>
      <p:sp>
        <p:nvSpPr>
          <p:cNvPr id="4" name="Title 3">
            <a:extLst>
              <a:ext uri="{FF2B5EF4-FFF2-40B4-BE49-F238E27FC236}">
                <a16:creationId xmlns:a16="http://schemas.microsoft.com/office/drawing/2014/main" id="{9A24C4CA-4D48-6A2F-178C-A278F748CAB1}"/>
              </a:ext>
            </a:extLst>
          </p:cNvPr>
          <p:cNvSpPr>
            <a:spLocks noGrp="1"/>
          </p:cNvSpPr>
          <p:nvPr>
            <p:ph type="title"/>
          </p:nvPr>
        </p:nvSpPr>
        <p:spPr/>
        <p:txBody>
          <a:bodyPr/>
          <a:lstStyle/>
          <a:p>
            <a:r>
              <a:rPr lang="en-GB" sz="8000"/>
              <a:t>Key points for the Strategy (2)</a:t>
            </a:r>
            <a:endParaRPr lang="en-GB"/>
          </a:p>
        </p:txBody>
      </p:sp>
    </p:spTree>
    <p:extLst>
      <p:ext uri="{BB962C8B-B14F-4D97-AF65-F5344CB8AC3E}">
        <p14:creationId xmlns:p14="http://schemas.microsoft.com/office/powerpoint/2010/main" val="289552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E7FE-1329-278A-A1EF-76D087C70C37}"/>
              </a:ext>
            </a:extLst>
          </p:cNvPr>
          <p:cNvSpPr>
            <a:spLocks noGrp="1"/>
          </p:cNvSpPr>
          <p:nvPr>
            <p:ph type="title"/>
          </p:nvPr>
        </p:nvSpPr>
        <p:spPr>
          <a:xfrm>
            <a:off x="3357041" y="3491695"/>
            <a:ext cx="10535237" cy="6732612"/>
          </a:xfrm>
        </p:spPr>
        <p:txBody>
          <a:bodyPr/>
          <a:lstStyle/>
          <a:p>
            <a:r>
              <a:rPr lang="en-GB"/>
              <a:t>Strategic Framework – Emerging Vision and Missions for discussion</a:t>
            </a:r>
          </a:p>
        </p:txBody>
      </p:sp>
    </p:spTree>
    <p:extLst>
      <p:ext uri="{BB962C8B-B14F-4D97-AF65-F5344CB8AC3E}">
        <p14:creationId xmlns:p14="http://schemas.microsoft.com/office/powerpoint/2010/main" val="1343326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E050-FE0B-902C-1BD2-C451321B7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11DEA-D81F-F76C-D37C-1AC9AAF46B7D}"/>
              </a:ext>
            </a:extLst>
          </p:cNvPr>
          <p:cNvSpPr>
            <a:spLocks noGrp="1"/>
          </p:cNvSpPr>
          <p:nvPr>
            <p:ph type="title"/>
          </p:nvPr>
        </p:nvSpPr>
        <p:spPr>
          <a:xfrm>
            <a:off x="1065600" y="963105"/>
            <a:ext cx="10116749" cy="2427796"/>
          </a:xfrm>
        </p:spPr>
        <p:txBody>
          <a:bodyPr/>
          <a:lstStyle/>
          <a:p>
            <a:r>
              <a:rPr lang="en-GB"/>
              <a:t>Introduction</a:t>
            </a:r>
          </a:p>
        </p:txBody>
      </p:sp>
      <p:pic>
        <p:nvPicPr>
          <p:cNvPr id="3" name="Picture 2">
            <a:extLst>
              <a:ext uri="{FF2B5EF4-FFF2-40B4-BE49-F238E27FC236}">
                <a16:creationId xmlns:a16="http://schemas.microsoft.com/office/drawing/2014/main" id="{2128CA79-E157-7CCE-F80E-167F7DAF5C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a:extLst>
              <a:ext uri="{FF2B5EF4-FFF2-40B4-BE49-F238E27FC236}">
                <a16:creationId xmlns:a16="http://schemas.microsoft.com/office/drawing/2014/main" id="{4AD8D8F8-FD4D-EB12-0448-49D9BE14DACB}"/>
              </a:ext>
            </a:extLst>
          </p:cNvPr>
          <p:cNvSpPr txBox="1">
            <a:spLocks/>
          </p:cNvSpPr>
          <p:nvPr/>
        </p:nvSpPr>
        <p:spPr>
          <a:xfrm>
            <a:off x="1065600" y="3257550"/>
            <a:ext cx="18740050" cy="7848597"/>
          </a:xfrm>
          <a:prstGeom prst="rect">
            <a:avLst/>
          </a:prstGeom>
        </p:spPr>
        <p:txBody>
          <a:bodyPr>
            <a:normAutofit/>
          </a:bodyPr>
          <a:lstStyle>
            <a:lvl1pPr marL="0">
              <a:lnSpc>
                <a:spcPts val="5000"/>
              </a:lnSpc>
              <a:defRPr sz="4300">
                <a:solidFill>
                  <a:schemeClr val="tx2"/>
                </a:solidFill>
                <a:latin typeface="Segoe UI" panose="020B0502040204020203" pitchFamily="34" charset="0"/>
                <a:ea typeface="+mn-ea"/>
                <a:cs typeface="Segoe UI" panose="020B0502040204020203" pitchFamily="34" charset="0"/>
              </a:defRPr>
            </a:lvl1pPr>
            <a:lvl2pPr marL="554264">
              <a:lnSpc>
                <a:spcPts val="5000"/>
              </a:lnSpc>
              <a:defRPr sz="4300">
                <a:solidFill>
                  <a:schemeClr val="tx2"/>
                </a:solidFill>
                <a:latin typeface="Segoe UI" panose="020B0502040204020203" pitchFamily="34" charset="0"/>
                <a:ea typeface="+mn-ea"/>
                <a:cs typeface="Segoe UI" panose="020B0502040204020203" pitchFamily="34" charset="0"/>
              </a:defRPr>
            </a:lvl2pPr>
            <a:lvl3pPr marL="1108527">
              <a:lnSpc>
                <a:spcPts val="5000"/>
              </a:lnSpc>
              <a:defRPr sz="4300">
                <a:solidFill>
                  <a:schemeClr val="tx2"/>
                </a:solidFill>
                <a:latin typeface="Segoe UI" panose="020B0502040204020203" pitchFamily="34" charset="0"/>
                <a:ea typeface="+mn-ea"/>
                <a:cs typeface="Segoe UI" panose="020B0502040204020203" pitchFamily="34" charset="0"/>
              </a:defRPr>
            </a:lvl3pPr>
            <a:lvl4pPr marL="1662791">
              <a:lnSpc>
                <a:spcPts val="5000"/>
              </a:lnSpc>
              <a:defRPr sz="4300">
                <a:solidFill>
                  <a:schemeClr val="tx2"/>
                </a:solidFill>
                <a:latin typeface="Segoe UI" panose="020B0502040204020203" pitchFamily="34" charset="0"/>
                <a:ea typeface="+mn-ea"/>
                <a:cs typeface="Segoe UI" panose="020B0502040204020203" pitchFamily="34" charset="0"/>
              </a:defRPr>
            </a:lvl4pPr>
            <a:lvl5pPr marL="2217054">
              <a:lnSpc>
                <a:spcPts val="5000"/>
              </a:lnSpc>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720094" indent="-720094">
              <a:lnSpc>
                <a:spcPct val="120000"/>
              </a:lnSpc>
              <a:spcAft>
                <a:spcPts val="1200"/>
              </a:spcAft>
              <a:buFontTx/>
              <a:buBlip>
                <a:blip r:embed="rId3"/>
              </a:buBlip>
            </a:pPr>
            <a:r>
              <a:rPr lang="en-GB" sz="2800"/>
              <a:t>Based on the data, document and policy review, and the implications set out in the previous sections, the following slides prompt discussion re. a vision, Missions and potential intervention areas for Rotherham’s Employment and Skills Strategy.</a:t>
            </a:r>
          </a:p>
          <a:p>
            <a:pPr marL="720094" indent="-720094">
              <a:lnSpc>
                <a:spcPct val="120000"/>
              </a:lnSpc>
              <a:spcAft>
                <a:spcPts val="1200"/>
              </a:spcAft>
              <a:buFontTx/>
              <a:buBlip>
                <a:blip r:embed="rId3"/>
              </a:buBlip>
            </a:pPr>
            <a:r>
              <a:rPr lang="en-GB" sz="2800"/>
              <a:t>These are intended to closely align with the South Yorkshire Skills Strategy Missions, whilst reflecting Rotherham’s particular opportunities and challenges.</a:t>
            </a:r>
          </a:p>
          <a:p>
            <a:pPr marL="720094" indent="-720094">
              <a:lnSpc>
                <a:spcPct val="120000"/>
              </a:lnSpc>
              <a:spcAft>
                <a:spcPts val="1200"/>
              </a:spcAft>
              <a:buFontTx/>
              <a:buBlip>
                <a:blip r:embed="rId3"/>
              </a:buBlip>
            </a:pPr>
            <a:r>
              <a:rPr lang="en-GB" sz="2800"/>
              <a:t>These will be discussed with partners at a workshop on 26</a:t>
            </a:r>
            <a:r>
              <a:rPr lang="en-GB" sz="2800" baseline="30000"/>
              <a:t>th</a:t>
            </a:r>
            <a:r>
              <a:rPr lang="en-GB" sz="2800"/>
              <a:t> March and to feed into a draft Employment and Skills Strategy.</a:t>
            </a:r>
          </a:p>
          <a:p>
            <a:pPr marL="720094" indent="-720094">
              <a:lnSpc>
                <a:spcPct val="120000"/>
              </a:lnSpc>
              <a:spcAft>
                <a:spcPts val="1200"/>
              </a:spcAft>
              <a:buFontTx/>
              <a:buBlip>
                <a:blip r:embed="rId3"/>
              </a:buBlip>
            </a:pPr>
            <a:r>
              <a:rPr lang="en-GB" sz="2800"/>
              <a:t>Alongside consultation on the draft Strategy, an Implementation Plan will be developed, identifying priority interventions for 2025-2027, and setting out roles, responsibilities, targets and how progress will be monitored.</a:t>
            </a:r>
          </a:p>
          <a:p>
            <a:pPr marL="720094" indent="-720094">
              <a:lnSpc>
                <a:spcPct val="120000"/>
              </a:lnSpc>
              <a:spcAft>
                <a:spcPts val="1200"/>
              </a:spcAft>
              <a:buFontTx/>
              <a:buBlip>
                <a:blip r:embed="rId3"/>
              </a:buBlip>
            </a:pPr>
            <a:endParaRPr lang="en-GB" sz="2800"/>
          </a:p>
          <a:p>
            <a:pPr marL="720094" indent="-720094">
              <a:lnSpc>
                <a:spcPct val="120000"/>
              </a:lnSpc>
              <a:spcAft>
                <a:spcPts val="1200"/>
              </a:spcAft>
              <a:buFontTx/>
              <a:buBlip>
                <a:blip r:embed="rId3"/>
              </a:buBlip>
            </a:pPr>
            <a:endParaRPr lang="en-GB" sz="2800"/>
          </a:p>
          <a:p>
            <a:pPr marL="720094" indent="-720094">
              <a:lnSpc>
                <a:spcPct val="120000"/>
              </a:lnSpc>
              <a:spcAft>
                <a:spcPts val="1200"/>
              </a:spcAft>
              <a:buFontTx/>
              <a:buBlip>
                <a:blip r:embed="rId3"/>
              </a:buBlip>
            </a:pPr>
            <a:endParaRPr lang="en-GB" sz="2800" i="1"/>
          </a:p>
          <a:p>
            <a:pPr algn="l">
              <a:lnSpc>
                <a:spcPct val="120000"/>
              </a:lnSpc>
            </a:pPr>
            <a:endParaRPr lang="en-GB" sz="2800" i="1">
              <a:solidFill>
                <a:schemeClr val="accent1"/>
              </a:solidFill>
            </a:endParaRPr>
          </a:p>
        </p:txBody>
      </p:sp>
    </p:spTree>
    <p:extLst>
      <p:ext uri="{BB962C8B-B14F-4D97-AF65-F5344CB8AC3E}">
        <p14:creationId xmlns:p14="http://schemas.microsoft.com/office/powerpoint/2010/main" val="527248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BD9F-9E42-59C6-4017-1CA1CB484E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C1E02E-2EC2-6045-A45E-6C27F43A08E9}"/>
              </a:ext>
            </a:extLst>
          </p:cNvPr>
          <p:cNvSpPr>
            <a:spLocks noGrp="1"/>
          </p:cNvSpPr>
          <p:nvPr>
            <p:ph type="title"/>
          </p:nvPr>
        </p:nvSpPr>
        <p:spPr/>
        <p:txBody>
          <a:bodyPr>
            <a:normAutofit/>
          </a:bodyPr>
          <a:lstStyle/>
          <a:p>
            <a:pPr lvl="0">
              <a:spcBef>
                <a:spcPts val="600"/>
              </a:spcBef>
              <a:spcAft>
                <a:spcPts val="600"/>
              </a:spcAft>
            </a:pPr>
            <a:r>
              <a:rPr lang="en-GB" sz="7200"/>
              <a:t>Strategy Vision and Missions – discussion </a:t>
            </a:r>
          </a:p>
        </p:txBody>
      </p:sp>
      <p:pic>
        <p:nvPicPr>
          <p:cNvPr id="3" name="Picture 2">
            <a:extLst>
              <a:ext uri="{FF2B5EF4-FFF2-40B4-BE49-F238E27FC236}">
                <a16:creationId xmlns:a16="http://schemas.microsoft.com/office/drawing/2014/main" id="{71AE9A98-160E-6E7A-80EF-02E41EAE5A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Chat outline">
            <a:extLst>
              <a:ext uri="{FF2B5EF4-FFF2-40B4-BE49-F238E27FC236}">
                <a16:creationId xmlns:a16="http://schemas.microsoft.com/office/drawing/2014/main" id="{38235673-D88E-4734-2F32-C252FA019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163" y="3304147"/>
            <a:ext cx="3867265" cy="3867265"/>
          </a:xfrm>
          <a:prstGeom prst="rect">
            <a:avLst/>
          </a:prstGeom>
        </p:spPr>
      </p:pic>
      <p:sp>
        <p:nvSpPr>
          <p:cNvPr id="8" name="Text Placeholder 1">
            <a:extLst>
              <a:ext uri="{FF2B5EF4-FFF2-40B4-BE49-F238E27FC236}">
                <a16:creationId xmlns:a16="http://schemas.microsoft.com/office/drawing/2014/main" id="{8CA59C2F-039A-499A-EFE0-AFBD9A2380B4}"/>
              </a:ext>
            </a:extLst>
          </p:cNvPr>
          <p:cNvSpPr txBox="1">
            <a:spLocks/>
          </p:cNvSpPr>
          <p:nvPr/>
        </p:nvSpPr>
        <p:spPr>
          <a:xfrm>
            <a:off x="5096164" y="4161559"/>
            <a:ext cx="16991111" cy="2152440"/>
          </a:xfrm>
          <a:prstGeom prst="rect">
            <a:avLst/>
          </a:prstGeom>
        </p:spPr>
        <p:txBody>
          <a:bodyPr vert="horz" lIns="0" tIns="0" rIns="0" bIns="0" rtlCol="0">
            <a:normAutofit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algn="l">
              <a:lnSpc>
                <a:spcPct val="120000"/>
              </a:lnSpc>
              <a:spcAft>
                <a:spcPts val="1200"/>
              </a:spcAft>
            </a:pPr>
            <a:r>
              <a:rPr lang="en-GB" sz="3600"/>
              <a:t>What is your ambition for Rotherham’s Employment and Skills Strategy?</a:t>
            </a:r>
          </a:p>
          <a:p>
            <a:pPr algn="l">
              <a:lnSpc>
                <a:spcPct val="120000"/>
              </a:lnSpc>
              <a:spcAft>
                <a:spcPts val="1200"/>
              </a:spcAft>
            </a:pPr>
            <a:r>
              <a:rPr lang="en-GB" sz="3600"/>
              <a:t>What three words would you like to see included in the Vision, to demonstrate this ambition?</a:t>
            </a:r>
          </a:p>
          <a:p>
            <a:pPr marL="720094" indent="-720094">
              <a:lnSpc>
                <a:spcPct val="120000"/>
              </a:lnSpc>
              <a:spcAft>
                <a:spcPts val="1200"/>
              </a:spcAft>
              <a:buFont typeface="+mj-lt"/>
              <a:buBlip>
                <a:blip r:embed="rId5"/>
              </a:buBlip>
            </a:pPr>
            <a:endParaRPr lang="en-GB" sz="2800" i="1"/>
          </a:p>
          <a:p>
            <a:pPr algn="l">
              <a:lnSpc>
                <a:spcPct val="120000"/>
              </a:lnSpc>
            </a:pPr>
            <a:endParaRPr lang="en-GB" sz="2800" i="1">
              <a:solidFill>
                <a:schemeClr val="accent1"/>
              </a:solidFill>
            </a:endParaRPr>
          </a:p>
        </p:txBody>
      </p:sp>
      <p:pic>
        <p:nvPicPr>
          <p:cNvPr id="9" name="Graphic 8" descr="Chat outline">
            <a:extLst>
              <a:ext uri="{FF2B5EF4-FFF2-40B4-BE49-F238E27FC236}">
                <a16:creationId xmlns:a16="http://schemas.microsoft.com/office/drawing/2014/main" id="{AED4EEFF-69CA-3754-CB42-9EA3DD6609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163" y="7171412"/>
            <a:ext cx="3867265" cy="3867265"/>
          </a:xfrm>
          <a:prstGeom prst="rect">
            <a:avLst/>
          </a:prstGeom>
        </p:spPr>
      </p:pic>
      <p:sp>
        <p:nvSpPr>
          <p:cNvPr id="10" name="Text Placeholder 1">
            <a:extLst>
              <a:ext uri="{FF2B5EF4-FFF2-40B4-BE49-F238E27FC236}">
                <a16:creationId xmlns:a16="http://schemas.microsoft.com/office/drawing/2014/main" id="{A5AD17CD-0B33-AD25-30BA-9D53D83FD157}"/>
              </a:ext>
            </a:extLst>
          </p:cNvPr>
          <p:cNvSpPr txBox="1">
            <a:spLocks/>
          </p:cNvSpPr>
          <p:nvPr/>
        </p:nvSpPr>
        <p:spPr>
          <a:xfrm>
            <a:off x="5096163" y="7171412"/>
            <a:ext cx="16991111" cy="4944388"/>
          </a:xfrm>
          <a:prstGeom prst="rect">
            <a:avLst/>
          </a:prstGeom>
        </p:spPr>
        <p:txBody>
          <a:bodyPr vert="horz" lIns="0" tIns="0" rIns="0" bIns="0" rtlCol="0">
            <a:normAutofit fontScale="92500" lnSpcReduction="10000"/>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algn="l">
              <a:lnSpc>
                <a:spcPct val="120000"/>
              </a:lnSpc>
              <a:spcAft>
                <a:spcPts val="1200"/>
              </a:spcAft>
            </a:pPr>
            <a:r>
              <a:rPr lang="en-GB" sz="3600"/>
              <a:t>How well do the South Yorkshire Missions reflect your priorities for Rotherham?</a:t>
            </a:r>
          </a:p>
          <a:p>
            <a:pPr algn="l">
              <a:lnSpc>
                <a:spcPct val="120000"/>
              </a:lnSpc>
              <a:spcAft>
                <a:spcPts val="1200"/>
              </a:spcAft>
            </a:pPr>
            <a:endParaRPr lang="en-GB" sz="3600"/>
          </a:p>
          <a:p>
            <a:pPr marL="1011464" lvl="1" indent="-457200" algn="l">
              <a:lnSpc>
                <a:spcPct val="120000"/>
              </a:lnSpc>
              <a:spcAft>
                <a:spcPts val="1200"/>
              </a:spcAft>
              <a:buFont typeface="Wingdings" panose="05000000000000000000" pitchFamily="2" charset="2"/>
              <a:buChar char="Ø"/>
            </a:pPr>
            <a:r>
              <a:rPr lang="en-GB" sz="3300" i="1"/>
              <a:t>Move those far from the labour market into or ready for work</a:t>
            </a:r>
          </a:p>
          <a:p>
            <a:pPr marL="1011464" lvl="1" indent="-457200" algn="l">
              <a:lnSpc>
                <a:spcPct val="120000"/>
              </a:lnSpc>
              <a:spcAft>
                <a:spcPts val="1200"/>
              </a:spcAft>
              <a:buFont typeface="Wingdings" panose="05000000000000000000" pitchFamily="2" charset="2"/>
              <a:buChar char="Ø"/>
            </a:pPr>
            <a:r>
              <a:rPr lang="en-GB" sz="3300" i="1"/>
              <a:t>Raise attainment of core knowledge and skills</a:t>
            </a:r>
          </a:p>
          <a:p>
            <a:pPr marL="1011464" lvl="1" indent="-457200" algn="l">
              <a:lnSpc>
                <a:spcPct val="120000"/>
              </a:lnSpc>
              <a:spcAft>
                <a:spcPts val="1200"/>
              </a:spcAft>
              <a:buFont typeface="Wingdings" panose="05000000000000000000" pitchFamily="2" charset="2"/>
              <a:buChar char="Ø"/>
            </a:pPr>
            <a:r>
              <a:rPr lang="en-GB" sz="3300" i="1"/>
              <a:t>Increase the supply of a high skilled workforce</a:t>
            </a:r>
          </a:p>
          <a:p>
            <a:pPr algn="l">
              <a:lnSpc>
                <a:spcPct val="120000"/>
              </a:lnSpc>
              <a:spcAft>
                <a:spcPts val="1200"/>
              </a:spcAft>
            </a:pPr>
            <a:r>
              <a:rPr lang="en-GB" sz="3600"/>
              <a:t> </a:t>
            </a:r>
          </a:p>
          <a:p>
            <a:pPr algn="l">
              <a:lnSpc>
                <a:spcPct val="120000"/>
              </a:lnSpc>
              <a:spcAft>
                <a:spcPts val="1200"/>
              </a:spcAft>
            </a:pPr>
            <a:r>
              <a:rPr lang="en-GB" sz="3600"/>
              <a:t>How would you amend or refine them so they are fit for purpose for Rotherham?</a:t>
            </a:r>
          </a:p>
          <a:p>
            <a:pPr marL="720094" indent="-720094">
              <a:lnSpc>
                <a:spcPct val="120000"/>
              </a:lnSpc>
              <a:spcAft>
                <a:spcPts val="1200"/>
              </a:spcAft>
              <a:buFont typeface="+mj-lt"/>
              <a:buBlip>
                <a:blip r:embed="rId5"/>
              </a:buBlip>
            </a:pPr>
            <a:endParaRPr lang="en-GB" sz="2800" i="1"/>
          </a:p>
        </p:txBody>
      </p:sp>
    </p:spTree>
    <p:extLst>
      <p:ext uri="{BB962C8B-B14F-4D97-AF65-F5344CB8AC3E}">
        <p14:creationId xmlns:p14="http://schemas.microsoft.com/office/powerpoint/2010/main" val="292223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47E38C-7CA4-C864-24C4-2A741FE2E78B}"/>
              </a:ext>
            </a:extLst>
          </p:cNvPr>
          <p:cNvSpPr/>
          <p:nvPr/>
        </p:nvSpPr>
        <p:spPr>
          <a:xfrm>
            <a:off x="20868640" y="12097256"/>
            <a:ext cx="2715260" cy="7856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A0F29B-4A3E-3535-F4EE-99FD9533533D}"/>
              </a:ext>
            </a:extLst>
          </p:cNvPr>
          <p:cNvSpPr>
            <a:spLocks noGrp="1"/>
          </p:cNvSpPr>
          <p:nvPr>
            <p:ph type="title"/>
          </p:nvPr>
        </p:nvSpPr>
        <p:spPr>
          <a:xfrm>
            <a:off x="1076449" y="467805"/>
            <a:ext cx="21021675" cy="1573800"/>
          </a:xfrm>
        </p:spPr>
        <p:txBody>
          <a:bodyPr/>
          <a:lstStyle/>
          <a:p>
            <a:r>
              <a:rPr lang="en-GB"/>
              <a:t>Potential Intervention Areas</a:t>
            </a:r>
          </a:p>
        </p:txBody>
      </p:sp>
      <p:graphicFrame>
        <p:nvGraphicFramePr>
          <p:cNvPr id="5" name="Table 4">
            <a:extLst>
              <a:ext uri="{FF2B5EF4-FFF2-40B4-BE49-F238E27FC236}">
                <a16:creationId xmlns:a16="http://schemas.microsoft.com/office/drawing/2014/main" id="{564749E8-7DD2-97C0-6287-B50D94B51241}"/>
              </a:ext>
            </a:extLst>
          </p:cNvPr>
          <p:cNvGraphicFramePr>
            <a:graphicFrameLocks noGrp="1"/>
          </p:cNvGraphicFramePr>
          <p:nvPr>
            <p:extLst>
              <p:ext uri="{D42A27DB-BD31-4B8C-83A1-F6EECF244321}">
                <p14:modId xmlns:p14="http://schemas.microsoft.com/office/powerpoint/2010/main" val="4149389793"/>
              </p:ext>
            </p:extLst>
          </p:nvPr>
        </p:nvGraphicFramePr>
        <p:xfrm>
          <a:off x="1076448" y="1772355"/>
          <a:ext cx="22507452" cy="8862314"/>
        </p:xfrm>
        <a:graphic>
          <a:graphicData uri="http://schemas.openxmlformats.org/drawingml/2006/table">
            <a:tbl>
              <a:tblPr firstRow="1" bandRow="1">
                <a:tableStyleId>{21E4AEA4-8DFA-4A89-87EB-49C32662AFE0}</a:tableStyleId>
              </a:tblPr>
              <a:tblGrid>
                <a:gridCol w="4950279">
                  <a:extLst>
                    <a:ext uri="{9D8B030D-6E8A-4147-A177-3AD203B41FA5}">
                      <a16:colId xmlns:a16="http://schemas.microsoft.com/office/drawing/2014/main" val="1455408033"/>
                    </a:ext>
                  </a:extLst>
                </a:gridCol>
                <a:gridCol w="17557173">
                  <a:extLst>
                    <a:ext uri="{9D8B030D-6E8A-4147-A177-3AD203B41FA5}">
                      <a16:colId xmlns:a16="http://schemas.microsoft.com/office/drawing/2014/main" val="54618286"/>
                    </a:ext>
                  </a:extLst>
                </a:gridCol>
              </a:tblGrid>
              <a:tr h="664301">
                <a:tc>
                  <a:txBody>
                    <a:bodyPr/>
                    <a:lstStyle/>
                    <a:p>
                      <a:r>
                        <a:rPr lang="en-GB" sz="4000">
                          <a:latin typeface="Segoe UI" panose="020B0502040204020203" pitchFamily="34" charset="0"/>
                          <a:cs typeface="Segoe UI" panose="020B0502040204020203" pitchFamily="34" charset="0"/>
                        </a:rPr>
                        <a:t>SY Mission</a:t>
                      </a:r>
                    </a:p>
                  </a:txBody>
                  <a:tcPr/>
                </a:tc>
                <a:tc>
                  <a:txBody>
                    <a:bodyPr/>
                    <a:lstStyle/>
                    <a:p>
                      <a:r>
                        <a:rPr lang="en-GB" sz="4000">
                          <a:latin typeface="Segoe UI" panose="020B0502040204020203" pitchFamily="34" charset="0"/>
                          <a:cs typeface="Segoe UI" panose="020B0502040204020203" pitchFamily="34" charset="0"/>
                        </a:rPr>
                        <a:t>Potential Intervention Areas (emerging action areas)</a:t>
                      </a:r>
                    </a:p>
                  </a:txBody>
                  <a:tcPr/>
                </a:tc>
                <a:extLst>
                  <a:ext uri="{0D108BD9-81ED-4DB2-BD59-A6C34878D82A}">
                    <a16:rowId xmlns:a16="http://schemas.microsoft.com/office/drawing/2014/main" val="4242709804"/>
                  </a:ext>
                </a:extLst>
              </a:tr>
              <a:tr h="370840">
                <a:tc>
                  <a:txBody>
                    <a:bodyPr/>
                    <a:lstStyle/>
                    <a:p>
                      <a:r>
                        <a:rPr lang="en-GB" sz="2800">
                          <a:solidFill>
                            <a:schemeClr val="accent1"/>
                          </a:solidFill>
                          <a:latin typeface="Segoe UI" panose="020B0502040204020203" pitchFamily="34" charset="0"/>
                          <a:cs typeface="Segoe UI" panose="020B0502040204020203" pitchFamily="34" charset="0"/>
                        </a:rPr>
                        <a:t>Move those far from the labour market into or ready for work</a:t>
                      </a:r>
                    </a:p>
                  </a:txBody>
                  <a:tcPr/>
                </a:tc>
                <a:tc>
                  <a:txBody>
                    <a:bodyPr/>
                    <a:lstStyle/>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Encourage economic activity (</a:t>
                      </a:r>
                      <a:r>
                        <a:rPr lang="en-GB" sz="2800" i="1">
                          <a:solidFill>
                            <a:schemeClr val="tx2"/>
                          </a:solidFill>
                          <a:latin typeface="Segoe UI" panose="020B0502040204020203" pitchFamily="34" charset="0"/>
                          <a:ea typeface="+mn-ea"/>
                          <a:cs typeface="Segoe UI" panose="020B0502040204020203" pitchFamily="34" charset="0"/>
                        </a:rPr>
                        <a:t>inactive/at risk interventions, address barriers to participation such as transport and childcare, VCFSE support</a:t>
                      </a:r>
                      <a:r>
                        <a:rPr lang="en-GB" sz="2800">
                          <a:solidFill>
                            <a:schemeClr val="tx2"/>
                          </a:solidFill>
                          <a:latin typeface="Segoe UI" panose="020B0502040204020203" pitchFamily="34" charset="0"/>
                          <a:ea typeface="+mn-ea"/>
                          <a:cs typeface="Segoe UI" panose="020B0502040204020203" pitchFamily="34" charset="0"/>
                        </a:rPr>
                        <a:t>)</a:t>
                      </a:r>
                    </a:p>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Improve life chances (</a:t>
                      </a:r>
                      <a:r>
                        <a:rPr lang="en-GB" sz="2800" i="1">
                          <a:solidFill>
                            <a:schemeClr val="tx2"/>
                          </a:solidFill>
                          <a:latin typeface="Segoe UI" panose="020B0502040204020203" pitchFamily="34" charset="0"/>
                          <a:ea typeface="+mn-ea"/>
                          <a:cs typeface="Segoe UI" panose="020B0502040204020203" pitchFamily="34" charset="0"/>
                        </a:rPr>
                        <a:t>NEETs, disadvantaged communities, positive role models</a:t>
                      </a:r>
                      <a:r>
                        <a:rPr lang="en-GB" sz="2800">
                          <a:solidFill>
                            <a:schemeClr val="tx2"/>
                          </a:solidFill>
                          <a:latin typeface="Segoe UI" panose="020B0502040204020203" pitchFamily="34" charset="0"/>
                          <a:ea typeface="+mn-ea"/>
                          <a:cs typeface="Segoe UI" panose="020B0502040204020203" pitchFamily="34" charset="0"/>
                        </a:rPr>
                        <a:t>)</a:t>
                      </a:r>
                    </a:p>
                    <a:p>
                      <a:pPr marL="720094" marR="0" lvl="0" indent="-720094" defTabSz="914400" eaLnBrk="1" fontAlgn="auto" latinLnBrk="0" hangingPunct="1">
                        <a:lnSpc>
                          <a:spcPts val="4000"/>
                        </a:lnSpc>
                        <a:spcBef>
                          <a:spcPts val="0"/>
                        </a:spcBef>
                        <a:spcAft>
                          <a:spcPts val="1200"/>
                        </a:spcAft>
                        <a:buClr>
                          <a:schemeClr val="accent2"/>
                        </a:buClr>
                        <a:buSzTx/>
                        <a:buFont typeface="+mj-lt"/>
                        <a:buBlip>
                          <a:blip r:embed="rId2"/>
                        </a:buBlip>
                        <a:tabLst/>
                        <a:defRPr/>
                      </a:pPr>
                      <a:r>
                        <a:rPr lang="en-GB" sz="2800">
                          <a:solidFill>
                            <a:schemeClr val="tx2"/>
                          </a:solidFill>
                          <a:latin typeface="Segoe UI" panose="020B0502040204020203" pitchFamily="34" charset="0"/>
                          <a:ea typeface="+mn-ea"/>
                          <a:cs typeface="Segoe UI" panose="020B0502040204020203" pitchFamily="34" charset="0"/>
                        </a:rPr>
                        <a:t>Provide quality employment opportunities (</a:t>
                      </a:r>
                      <a:r>
                        <a:rPr lang="en-GB" sz="2800" i="1">
                          <a:solidFill>
                            <a:schemeClr val="tx2"/>
                          </a:solidFill>
                          <a:latin typeface="Segoe UI" panose="020B0502040204020203" pitchFamily="34" charset="0"/>
                          <a:ea typeface="+mn-ea"/>
                          <a:cs typeface="Segoe UI" panose="020B0502040204020203" pitchFamily="34" charset="0"/>
                        </a:rPr>
                        <a:t>Living Wage employers, inclusive practices, social value commitments, increased employer demand for workers</a:t>
                      </a:r>
                      <a:r>
                        <a:rPr lang="en-GB" sz="2800">
                          <a:solidFill>
                            <a:schemeClr val="tx2"/>
                          </a:solidFill>
                          <a:latin typeface="Segoe UI" panose="020B0502040204020203" pitchFamily="34" charset="0"/>
                          <a:ea typeface="+mn-ea"/>
                          <a:cs typeface="Segoe UI" panose="020B0502040204020203" pitchFamily="34" charset="0"/>
                        </a:rPr>
                        <a:t>) </a:t>
                      </a:r>
                    </a:p>
                  </a:txBody>
                  <a:tcPr/>
                </a:tc>
                <a:extLst>
                  <a:ext uri="{0D108BD9-81ED-4DB2-BD59-A6C34878D82A}">
                    <a16:rowId xmlns:a16="http://schemas.microsoft.com/office/drawing/2014/main" val="3101968636"/>
                  </a:ext>
                </a:extLst>
              </a:tr>
              <a:tr h="370840">
                <a:tc>
                  <a:txBody>
                    <a:bodyPr/>
                    <a:lstStyle/>
                    <a:p>
                      <a:r>
                        <a:rPr lang="en-GB" sz="2800" i="0">
                          <a:latin typeface="Segoe UI" panose="020B0502040204020203" pitchFamily="34" charset="0"/>
                          <a:cs typeface="Segoe UI" panose="020B0502040204020203" pitchFamily="34" charset="0"/>
                        </a:rPr>
                        <a:t>Increase attainment of core knowledge and skills</a:t>
                      </a:r>
                      <a:endParaRPr lang="en-GB" sz="2800">
                        <a:solidFill>
                          <a:schemeClr val="accent1"/>
                        </a:solidFill>
                        <a:latin typeface="Segoe UI" panose="020B0502040204020203" pitchFamily="34" charset="0"/>
                        <a:cs typeface="Segoe UI" panose="020B0502040204020203" pitchFamily="34" charset="0"/>
                      </a:endParaRPr>
                    </a:p>
                  </a:txBody>
                  <a:tcPr/>
                </a:tc>
                <a:tc>
                  <a:txBody>
                    <a:bodyPr/>
                    <a:lstStyle/>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Facilitate pathways to positive destinations (</a:t>
                      </a:r>
                      <a:r>
                        <a:rPr lang="en-GB" sz="2800" i="1">
                          <a:solidFill>
                            <a:schemeClr val="tx2"/>
                          </a:solidFill>
                          <a:latin typeface="Segoe UI" panose="020B0502040204020203" pitchFamily="34" charset="0"/>
                          <a:ea typeface="+mn-ea"/>
                          <a:cs typeface="Segoe UI" panose="020B0502040204020203" pitchFamily="34" charset="0"/>
                        </a:rPr>
                        <a:t>CEIAG, essential skills, work experience, encounters, targeted support for specific groups</a:t>
                      </a:r>
                      <a:r>
                        <a:rPr lang="en-GB" sz="2800">
                          <a:solidFill>
                            <a:schemeClr val="tx2"/>
                          </a:solidFill>
                          <a:latin typeface="Segoe UI" panose="020B0502040204020203" pitchFamily="34" charset="0"/>
                          <a:ea typeface="+mn-ea"/>
                          <a:cs typeface="Segoe UI" panose="020B0502040204020203" pitchFamily="34" charset="0"/>
                        </a:rPr>
                        <a:t>)</a:t>
                      </a:r>
                    </a:p>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Secure basic and core skills (</a:t>
                      </a:r>
                      <a:r>
                        <a:rPr lang="en-GB" sz="2800" i="1">
                          <a:solidFill>
                            <a:schemeClr val="tx2"/>
                          </a:solidFill>
                          <a:latin typeface="Segoe UI" panose="020B0502040204020203" pitchFamily="34" charset="0"/>
                          <a:ea typeface="+mn-ea"/>
                          <a:cs typeface="Segoe UI" panose="020B0502040204020203" pitchFamily="34" charset="0"/>
                        </a:rPr>
                        <a:t>literacy, numeracy, digital, language, essential skills</a:t>
                      </a:r>
                      <a:r>
                        <a:rPr lang="en-GB" sz="2800">
                          <a:solidFill>
                            <a:schemeClr val="tx2"/>
                          </a:solidFill>
                          <a:latin typeface="Segoe UI" panose="020B0502040204020203" pitchFamily="34" charset="0"/>
                          <a:ea typeface="+mn-ea"/>
                          <a:cs typeface="Segoe UI" panose="020B0502040204020203" pitchFamily="34" charset="0"/>
                        </a:rPr>
                        <a:t>)</a:t>
                      </a:r>
                    </a:p>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Responsive skills system (</a:t>
                      </a:r>
                      <a:r>
                        <a:rPr lang="en-GB" sz="2800" i="1">
                          <a:solidFill>
                            <a:schemeClr val="tx2"/>
                          </a:solidFill>
                          <a:latin typeface="Segoe UI" panose="020B0502040204020203" pitchFamily="34" charset="0"/>
                          <a:ea typeface="+mn-ea"/>
                          <a:cs typeface="Segoe UI" panose="020B0502040204020203" pitchFamily="34" charset="0"/>
                        </a:rPr>
                        <a:t>responsive curriculum aligned to sector/employer needs, promote offer, investment in capital and equipment</a:t>
                      </a:r>
                      <a:r>
                        <a:rPr lang="en-GB" sz="2800">
                          <a:solidFill>
                            <a:schemeClr val="tx2"/>
                          </a:solidFill>
                          <a:latin typeface="Segoe UI" panose="020B0502040204020203" pitchFamily="34" charset="0"/>
                          <a:ea typeface="+mn-ea"/>
                          <a:cs typeface="Segoe UI" panose="020B0502040204020203" pitchFamily="34" charset="0"/>
                        </a:rPr>
                        <a:t>)</a:t>
                      </a:r>
                    </a:p>
                  </a:txBody>
                  <a:tcPr/>
                </a:tc>
                <a:extLst>
                  <a:ext uri="{0D108BD9-81ED-4DB2-BD59-A6C34878D82A}">
                    <a16:rowId xmlns:a16="http://schemas.microsoft.com/office/drawing/2014/main" val="2902200103"/>
                  </a:ext>
                </a:extLst>
              </a:tr>
              <a:tr h="0">
                <a:tc>
                  <a:txBody>
                    <a:bodyPr/>
                    <a:lstStyle/>
                    <a:p>
                      <a:r>
                        <a:rPr lang="en-GB" sz="2800" i="0">
                          <a:latin typeface="Segoe UI" panose="020B0502040204020203" pitchFamily="34" charset="0"/>
                          <a:cs typeface="Segoe UI" panose="020B0502040204020203" pitchFamily="34" charset="0"/>
                        </a:rPr>
                        <a:t>Increase the supply of a high skilled workforce</a:t>
                      </a:r>
                      <a:endParaRPr lang="en-GB" sz="2800">
                        <a:solidFill>
                          <a:schemeClr val="accent1"/>
                        </a:solidFill>
                        <a:latin typeface="Segoe UI" panose="020B0502040204020203" pitchFamily="34" charset="0"/>
                        <a:cs typeface="Segoe UI" panose="020B0502040204020203" pitchFamily="34" charset="0"/>
                      </a:endParaRPr>
                    </a:p>
                  </a:txBody>
                  <a:tcPr/>
                </a:tc>
                <a:tc>
                  <a:txBody>
                    <a:bodyPr/>
                    <a:lstStyle/>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Attract and retain working age residents (</a:t>
                      </a:r>
                      <a:r>
                        <a:rPr lang="en-GB" sz="2800" i="1">
                          <a:solidFill>
                            <a:schemeClr val="tx2"/>
                          </a:solidFill>
                          <a:latin typeface="Segoe UI" panose="020B0502040204020203" pitchFamily="34" charset="0"/>
                          <a:ea typeface="+mn-ea"/>
                          <a:cs typeface="Segoe UI" panose="020B0502040204020203" pitchFamily="34" charset="0"/>
                        </a:rPr>
                        <a:t>Rotherham offer and proposition, IAG, placements/internships</a:t>
                      </a:r>
                      <a:r>
                        <a:rPr lang="en-GB" sz="2800">
                          <a:solidFill>
                            <a:schemeClr val="tx2"/>
                          </a:solidFill>
                          <a:latin typeface="Segoe UI" panose="020B0502040204020203" pitchFamily="34" charset="0"/>
                          <a:ea typeface="+mn-ea"/>
                          <a:cs typeface="Segoe UI" panose="020B0502040204020203" pitchFamily="34" charset="0"/>
                        </a:rPr>
                        <a:t>)  </a:t>
                      </a:r>
                    </a:p>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Realise the potential of the workforce (</a:t>
                      </a:r>
                      <a:r>
                        <a:rPr lang="en-GB" sz="2800" i="1">
                          <a:solidFill>
                            <a:schemeClr val="tx2"/>
                          </a:solidFill>
                          <a:latin typeface="Segoe UI" panose="020B0502040204020203" pitchFamily="34" charset="0"/>
                          <a:ea typeface="+mn-ea"/>
                          <a:cs typeface="Segoe UI" panose="020B0502040204020203" pitchFamily="34" charset="0"/>
                        </a:rPr>
                        <a:t>upskilling/reskilling, IAG, inclusive practices</a:t>
                      </a:r>
                      <a:r>
                        <a:rPr lang="en-GB" sz="2800">
                          <a:solidFill>
                            <a:schemeClr val="tx2"/>
                          </a:solidFill>
                          <a:latin typeface="Segoe UI" panose="020B0502040204020203" pitchFamily="34" charset="0"/>
                          <a:ea typeface="+mn-ea"/>
                          <a:cs typeface="Segoe UI" panose="020B0502040204020203" pitchFamily="34" charset="0"/>
                        </a:rPr>
                        <a:t>)</a:t>
                      </a:r>
                    </a:p>
                    <a:p>
                      <a:pPr marL="720094" indent="-720094">
                        <a:lnSpc>
                          <a:spcPts val="4000"/>
                        </a:lnSpc>
                        <a:spcAft>
                          <a:spcPts val="1200"/>
                        </a:spcAft>
                        <a:buClr>
                          <a:schemeClr val="accent2"/>
                        </a:buClr>
                        <a:buFont typeface="+mj-lt"/>
                        <a:buBlip>
                          <a:blip r:embed="rId2"/>
                        </a:buBlip>
                      </a:pPr>
                      <a:r>
                        <a:rPr lang="en-GB" sz="2800">
                          <a:solidFill>
                            <a:schemeClr val="tx2"/>
                          </a:solidFill>
                          <a:latin typeface="Segoe UI" panose="020B0502040204020203" pitchFamily="34" charset="0"/>
                          <a:ea typeface="+mn-ea"/>
                          <a:cs typeface="Segoe UI" panose="020B0502040204020203" pitchFamily="34" charset="0"/>
                        </a:rPr>
                        <a:t>Align growth opportunities with local talent (</a:t>
                      </a:r>
                      <a:r>
                        <a:rPr lang="en-GB" sz="2800" i="1">
                          <a:solidFill>
                            <a:schemeClr val="tx2"/>
                          </a:solidFill>
                          <a:latin typeface="Segoe UI" panose="020B0502040204020203" pitchFamily="34" charset="0"/>
                          <a:ea typeface="+mn-ea"/>
                          <a:cs typeface="Segoe UI" panose="020B0502040204020203" pitchFamily="34" charset="0"/>
                        </a:rPr>
                        <a:t>understanding employer requirements and stimulate demand, attract inward investment, horizon scanning, brokerage, IAG</a:t>
                      </a:r>
                      <a:r>
                        <a:rPr lang="en-GB" sz="2800">
                          <a:solidFill>
                            <a:schemeClr val="tx2"/>
                          </a:solidFill>
                          <a:latin typeface="Segoe UI" panose="020B0502040204020203" pitchFamily="34" charset="0"/>
                          <a:ea typeface="+mn-ea"/>
                          <a:cs typeface="Segoe UI" panose="020B0502040204020203" pitchFamily="34" charset="0"/>
                        </a:rPr>
                        <a:t>)</a:t>
                      </a:r>
                    </a:p>
                  </a:txBody>
                  <a:tcPr/>
                </a:tc>
                <a:extLst>
                  <a:ext uri="{0D108BD9-81ED-4DB2-BD59-A6C34878D82A}">
                    <a16:rowId xmlns:a16="http://schemas.microsoft.com/office/drawing/2014/main" val="1475838639"/>
                  </a:ext>
                </a:extLst>
              </a:tr>
            </a:tbl>
          </a:graphicData>
        </a:graphic>
      </p:graphicFrame>
      <p:pic>
        <p:nvPicPr>
          <p:cNvPr id="4" name="Graphic 3" descr="Chat outline">
            <a:extLst>
              <a:ext uri="{FF2B5EF4-FFF2-40B4-BE49-F238E27FC236}">
                <a16:creationId xmlns:a16="http://schemas.microsoft.com/office/drawing/2014/main" id="{E16640EB-8FA4-DF4E-9789-332CEA765D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400" y="10163624"/>
            <a:ext cx="3867265" cy="3867265"/>
          </a:xfrm>
          <a:prstGeom prst="rect">
            <a:avLst/>
          </a:prstGeom>
        </p:spPr>
      </p:pic>
      <p:sp>
        <p:nvSpPr>
          <p:cNvPr id="6" name="Text Placeholder 1">
            <a:extLst>
              <a:ext uri="{FF2B5EF4-FFF2-40B4-BE49-F238E27FC236}">
                <a16:creationId xmlns:a16="http://schemas.microsoft.com/office/drawing/2014/main" id="{92D59F14-8008-ED1F-76B8-76F2BE09C9F1}"/>
              </a:ext>
            </a:extLst>
          </p:cNvPr>
          <p:cNvSpPr txBox="1">
            <a:spLocks/>
          </p:cNvSpPr>
          <p:nvPr/>
        </p:nvSpPr>
        <p:spPr>
          <a:xfrm>
            <a:off x="4519583" y="10865521"/>
            <a:ext cx="17976735" cy="2463470"/>
          </a:xfrm>
          <a:prstGeom prst="rect">
            <a:avLst/>
          </a:prstGeom>
        </p:spPr>
        <p:txBody>
          <a:bodyPr vert="horz" lIns="0" tIns="0" rIns="0" bIns="0" rtlCol="0">
            <a:normAutofit/>
          </a:bodyPr>
          <a:lstStyle>
            <a:lvl1pPr marL="0"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1pPr>
            <a:lvl2pPr marL="55426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2pPr>
            <a:lvl3pPr marL="1108527"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3pPr>
            <a:lvl4pPr marL="1662791"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4pPr>
            <a:lvl5pPr marL="2217054" indent="0">
              <a:lnSpc>
                <a:spcPts val="5000"/>
              </a:lnSpc>
              <a:buClr>
                <a:schemeClr val="accent2"/>
              </a:buClr>
              <a:buFont typeface="+mj-lt"/>
              <a:buNone/>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algn="l">
              <a:lnSpc>
                <a:spcPct val="120000"/>
              </a:lnSpc>
              <a:spcAft>
                <a:spcPts val="1200"/>
              </a:spcAft>
            </a:pPr>
            <a:r>
              <a:rPr lang="en-GB" sz="3600"/>
              <a:t>Which of these potential intervention areas do you think Rotherham should prioritise?</a:t>
            </a:r>
          </a:p>
          <a:p>
            <a:pPr algn="l">
              <a:lnSpc>
                <a:spcPct val="120000"/>
              </a:lnSpc>
              <a:spcAft>
                <a:spcPts val="1200"/>
              </a:spcAft>
            </a:pPr>
            <a:r>
              <a:rPr lang="en-GB" sz="3600"/>
              <a:t>What specifically would you like to see delivered?</a:t>
            </a:r>
          </a:p>
          <a:p>
            <a:pPr algn="l">
              <a:lnSpc>
                <a:spcPct val="120000"/>
              </a:lnSpc>
              <a:spcAft>
                <a:spcPts val="1200"/>
              </a:spcAft>
            </a:pPr>
            <a:r>
              <a:rPr lang="en-GB" sz="3600" i="1"/>
              <a:t>e.g. prioritise supporting NEETs, deliver extended provision to 16-25 year olds</a:t>
            </a:r>
          </a:p>
          <a:p>
            <a:pPr marL="720094" indent="-720094">
              <a:lnSpc>
                <a:spcPct val="120000"/>
              </a:lnSpc>
              <a:spcAft>
                <a:spcPts val="1200"/>
              </a:spcAft>
              <a:buFont typeface="+mj-lt"/>
              <a:buBlip>
                <a:blip r:embed="rId2"/>
              </a:buBlip>
            </a:pPr>
            <a:endParaRPr lang="en-GB" sz="2800" i="1"/>
          </a:p>
          <a:p>
            <a:pPr algn="l">
              <a:lnSpc>
                <a:spcPct val="120000"/>
              </a:lnSpc>
            </a:pPr>
            <a:endParaRPr lang="en-GB" sz="2800" i="1">
              <a:solidFill>
                <a:schemeClr val="accent1"/>
              </a:solidFill>
            </a:endParaRPr>
          </a:p>
        </p:txBody>
      </p:sp>
    </p:spTree>
    <p:extLst>
      <p:ext uri="{BB962C8B-B14F-4D97-AF65-F5344CB8AC3E}">
        <p14:creationId xmlns:p14="http://schemas.microsoft.com/office/powerpoint/2010/main" val="183941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8D9E6-9F41-662A-DAE1-6B486AC9D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B3BCD-4C96-B53A-9087-CD519711189E}"/>
              </a:ext>
            </a:extLst>
          </p:cNvPr>
          <p:cNvSpPr>
            <a:spLocks noGrp="1"/>
          </p:cNvSpPr>
          <p:nvPr>
            <p:ph type="title"/>
          </p:nvPr>
        </p:nvSpPr>
        <p:spPr>
          <a:xfrm>
            <a:off x="3357041" y="6184740"/>
            <a:ext cx="10535237" cy="1346522"/>
          </a:xfrm>
        </p:spPr>
        <p:txBody>
          <a:bodyPr/>
          <a:lstStyle/>
          <a:p>
            <a:r>
              <a:rPr lang="en-GB"/>
              <a:t>Next steps</a:t>
            </a:r>
          </a:p>
        </p:txBody>
      </p:sp>
    </p:spTree>
    <p:extLst>
      <p:ext uri="{BB962C8B-B14F-4D97-AF65-F5344CB8AC3E}">
        <p14:creationId xmlns:p14="http://schemas.microsoft.com/office/powerpoint/2010/main" val="291000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2F3EC-7E26-025C-BAB2-574D31903EFF}"/>
              </a:ext>
            </a:extLst>
          </p:cNvPr>
          <p:cNvSpPr>
            <a:spLocks noGrp="1"/>
          </p:cNvSpPr>
          <p:nvPr>
            <p:ph type="title"/>
          </p:nvPr>
        </p:nvSpPr>
        <p:spPr>
          <a:xfrm>
            <a:off x="926084" y="731785"/>
            <a:ext cx="21021675" cy="1573800"/>
          </a:xfrm>
        </p:spPr>
        <p:txBody>
          <a:bodyPr/>
          <a:lstStyle/>
          <a:p>
            <a:r>
              <a:rPr lang="en-GB"/>
              <a:t>Approach overview </a:t>
            </a:r>
          </a:p>
        </p:txBody>
      </p:sp>
      <p:graphicFrame>
        <p:nvGraphicFramePr>
          <p:cNvPr id="3" name="Diagram 2">
            <a:extLst>
              <a:ext uri="{FF2B5EF4-FFF2-40B4-BE49-F238E27FC236}">
                <a16:creationId xmlns:a16="http://schemas.microsoft.com/office/drawing/2014/main" id="{CF987540-7845-06CA-411E-AD1526B05E56}"/>
              </a:ext>
            </a:extLst>
          </p:cNvPr>
          <p:cNvGraphicFramePr/>
          <p:nvPr>
            <p:extLst>
              <p:ext uri="{D42A27DB-BD31-4B8C-83A1-F6EECF244321}">
                <p14:modId xmlns:p14="http://schemas.microsoft.com/office/powerpoint/2010/main" val="4074862234"/>
              </p:ext>
            </p:extLst>
          </p:nvPr>
        </p:nvGraphicFramePr>
        <p:xfrm>
          <a:off x="-307197" y="1898250"/>
          <a:ext cx="23295213" cy="1083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38D3A0A-B3A4-E8B5-0EF5-EDE43038C467}"/>
              </a:ext>
            </a:extLst>
          </p:cNvPr>
          <p:cNvSpPr/>
          <p:nvPr/>
        </p:nvSpPr>
        <p:spPr>
          <a:xfrm>
            <a:off x="20657457" y="12039601"/>
            <a:ext cx="3108959" cy="1178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6572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B697-17F1-F193-2CFC-3BDAADD546BE}"/>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5D26D85B-A30F-DD0D-3AD3-CD3FC37A6CC6}"/>
              </a:ext>
            </a:extLst>
          </p:cNvPr>
          <p:cNvSpPr>
            <a:spLocks noGrp="1"/>
          </p:cNvSpPr>
          <p:nvPr>
            <p:ph type="body" sz="quarter" idx="10"/>
          </p:nvPr>
        </p:nvSpPr>
        <p:spPr/>
        <p:txBody>
          <a:bodyPr/>
          <a:lstStyle/>
          <a:p>
            <a:r>
              <a:rPr lang="en-GB"/>
              <a:t>Use the Implications Review to explore priorities, challenges and potential responses with key stakeholders and beneficiaries. </a:t>
            </a:r>
          </a:p>
          <a:p>
            <a:r>
              <a:rPr lang="en-GB"/>
              <a:t>Joint session with Business Growth Board and Skills and Employment Board (Wednesday 26</a:t>
            </a:r>
            <a:r>
              <a:rPr lang="en-GB" baseline="30000"/>
              <a:t>th</a:t>
            </a:r>
            <a:r>
              <a:rPr lang="en-GB"/>
              <a:t> March) to discuss priorities identified from the evidence base, agree strategic framework (vision, missions, priorities) and identify potential priority interventions</a:t>
            </a:r>
          </a:p>
          <a:p>
            <a:r>
              <a:rPr lang="en-GB"/>
              <a:t>Produce draft Strategy including the case for change, strategic framework, outcomes and a high-level summary of actions and delivery.</a:t>
            </a:r>
          </a:p>
          <a:p>
            <a:r>
              <a:rPr lang="en-GB"/>
              <a:t>Develop a phased Implementation Plan for 2025-2027.</a:t>
            </a:r>
          </a:p>
          <a:p>
            <a:r>
              <a:rPr lang="en-GB"/>
              <a:t>Finalise the Employment and Skills Strategy 2025-2030 and Implementation Plan.</a:t>
            </a:r>
          </a:p>
          <a:p>
            <a:pPr marL="0" indent="0">
              <a:buNone/>
            </a:pPr>
            <a:endParaRPr lang="en-GB"/>
          </a:p>
        </p:txBody>
      </p:sp>
      <p:pic>
        <p:nvPicPr>
          <p:cNvPr id="4" name="Picture 2">
            <a:extLst>
              <a:ext uri="{FF2B5EF4-FFF2-40B4-BE49-F238E27FC236}">
                <a16:creationId xmlns:a16="http://schemas.microsoft.com/office/drawing/2014/main" id="{2DB80892-84DD-EE83-F556-C61483AAB4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11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16D7-3FA3-071E-EB36-F31F302F4C22}"/>
              </a:ext>
            </a:extLst>
          </p:cNvPr>
          <p:cNvSpPr>
            <a:spLocks noGrp="1"/>
          </p:cNvSpPr>
          <p:nvPr>
            <p:ph type="title"/>
          </p:nvPr>
        </p:nvSpPr>
        <p:spPr>
          <a:xfrm>
            <a:off x="3357040" y="5610095"/>
            <a:ext cx="19232795" cy="2495811"/>
          </a:xfrm>
        </p:spPr>
        <p:txBody>
          <a:bodyPr/>
          <a:lstStyle/>
          <a:p>
            <a:r>
              <a:rPr lang="en-GB" sz="4800">
                <a:hlinkClick r:id="rId2">
                  <a:extLst>
                    <a:ext uri="{A12FA001-AC4F-418D-AE19-62706E023703}">
                      <ahyp:hlinkClr xmlns:ahyp="http://schemas.microsoft.com/office/drawing/2018/hyperlinkcolor" val="tx"/>
                    </a:ext>
                  </a:extLst>
                </a:hlinkClick>
              </a:rPr>
              <a:t>cassie@kadaresearch.co.uk</a:t>
            </a:r>
            <a:br>
              <a:rPr lang="en-GB" sz="4800"/>
            </a:br>
            <a:r>
              <a:rPr lang="en-GB" sz="4800">
                <a:hlinkClick r:id="rId3">
                  <a:extLst>
                    <a:ext uri="{A12FA001-AC4F-418D-AE19-62706E023703}">
                      <ahyp:hlinkClr xmlns:ahyp="http://schemas.microsoft.com/office/drawing/2018/hyperlinkcolor" val="tx"/>
                    </a:ext>
                  </a:extLst>
                </a:hlinkClick>
              </a:rPr>
              <a:t>Lauren.Newby@gcinsight.co.uk</a:t>
            </a:r>
            <a:r>
              <a:rPr lang="en-GB" sz="4800"/>
              <a:t> </a:t>
            </a:r>
          </a:p>
        </p:txBody>
      </p:sp>
    </p:spTree>
    <p:extLst>
      <p:ext uri="{BB962C8B-B14F-4D97-AF65-F5344CB8AC3E}">
        <p14:creationId xmlns:p14="http://schemas.microsoft.com/office/powerpoint/2010/main" val="358312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286A-3909-A517-720F-9536550A5CE7}"/>
              </a:ext>
            </a:extLst>
          </p:cNvPr>
          <p:cNvSpPr>
            <a:spLocks noGrp="1"/>
          </p:cNvSpPr>
          <p:nvPr>
            <p:ph type="title"/>
          </p:nvPr>
        </p:nvSpPr>
        <p:spPr/>
        <p:txBody>
          <a:bodyPr/>
          <a:lstStyle/>
          <a:p>
            <a:r>
              <a:rPr lang="en-GB"/>
              <a:t>Aims and objectives</a:t>
            </a:r>
          </a:p>
        </p:txBody>
      </p:sp>
      <p:sp>
        <p:nvSpPr>
          <p:cNvPr id="3" name="Text Placeholder 2">
            <a:extLst>
              <a:ext uri="{FF2B5EF4-FFF2-40B4-BE49-F238E27FC236}">
                <a16:creationId xmlns:a16="http://schemas.microsoft.com/office/drawing/2014/main" id="{33F716BA-8E1B-5717-232D-557C254B3B42}"/>
              </a:ext>
            </a:extLst>
          </p:cNvPr>
          <p:cNvSpPr>
            <a:spLocks noGrp="1"/>
          </p:cNvSpPr>
          <p:nvPr>
            <p:ph type="body" sz="quarter" idx="10"/>
          </p:nvPr>
        </p:nvSpPr>
        <p:spPr>
          <a:xfrm>
            <a:off x="1076448" y="4060179"/>
            <a:ext cx="22192004" cy="8941695"/>
          </a:xfrm>
        </p:spPr>
        <p:txBody>
          <a:bodyPr vert="horz" lIns="0" tIns="0" rIns="0" bIns="0" numCol="2" spcCol="540000" rtlCol="0" anchor="t">
            <a:noAutofit/>
          </a:bodyPr>
          <a:lstStyle/>
          <a:p>
            <a:pPr marL="720090" indent="-720090">
              <a:lnSpc>
                <a:spcPts val="5000"/>
              </a:lnSpc>
              <a:spcBef>
                <a:spcPts val="600"/>
              </a:spcBef>
              <a:spcAft>
                <a:spcPts val="1200"/>
              </a:spcAft>
            </a:pPr>
            <a:r>
              <a:rPr lang="en-GB" sz="2800">
                <a:latin typeface="Segoe UI"/>
                <a:cs typeface="Segoe UI"/>
              </a:rPr>
              <a:t>Provide a strategic view of priorities and an overarching plan for the development and delivery of employment and skills within Rotherham for the next 5 years </a:t>
            </a:r>
          </a:p>
          <a:p>
            <a:pPr marL="720090" indent="-720090">
              <a:lnSpc>
                <a:spcPts val="5000"/>
              </a:lnSpc>
              <a:spcBef>
                <a:spcPts val="600"/>
              </a:spcBef>
              <a:spcAft>
                <a:spcPts val="1200"/>
              </a:spcAft>
            </a:pPr>
            <a:r>
              <a:rPr lang="en-GB" sz="2800">
                <a:latin typeface="Segoe UI"/>
                <a:cs typeface="Segoe UI"/>
              </a:rPr>
              <a:t>Deliver against the three South Yorkshire Skills Strategy Missions in Rotherham, picking up localised issues and priorities</a:t>
            </a:r>
          </a:p>
          <a:p>
            <a:pPr marL="720090" indent="-720090">
              <a:lnSpc>
                <a:spcPts val="5000"/>
              </a:lnSpc>
              <a:spcBef>
                <a:spcPts val="600"/>
              </a:spcBef>
              <a:spcAft>
                <a:spcPts val="1200"/>
              </a:spcAft>
            </a:pPr>
            <a:r>
              <a:rPr lang="en-GB" sz="2800">
                <a:latin typeface="Segoe UI"/>
                <a:cs typeface="Segoe UI"/>
              </a:rPr>
              <a:t>Align with the priorities in the “Get Britain Working” White Paper, focusing on the Work, Health and Skills agenda, setting out how these will be tackled in Rotherham</a:t>
            </a:r>
          </a:p>
          <a:p>
            <a:pPr marL="720090" indent="-720090">
              <a:lnSpc>
                <a:spcPts val="5000"/>
              </a:lnSpc>
              <a:spcBef>
                <a:spcPts val="600"/>
              </a:spcBef>
              <a:spcAft>
                <a:spcPts val="1200"/>
              </a:spcAft>
            </a:pPr>
            <a:r>
              <a:rPr lang="en-GB" sz="2800">
                <a:latin typeface="Segoe UI"/>
                <a:cs typeface="Segoe UI"/>
              </a:rPr>
              <a:t>Reflect other major policy drivers and ensure opportunities for employment and skills in Rotherham to contribute to prosperity, wellbeing and business growth are maximised</a:t>
            </a:r>
          </a:p>
          <a:p>
            <a:pPr marL="720090" indent="-720090">
              <a:lnSpc>
                <a:spcPts val="5000"/>
              </a:lnSpc>
              <a:spcBef>
                <a:spcPts val="600"/>
              </a:spcBef>
              <a:spcAft>
                <a:spcPts val="1200"/>
              </a:spcAft>
            </a:pPr>
            <a:endParaRPr lang="en-GB" sz="2800">
              <a:latin typeface="Segoe UI"/>
              <a:cs typeface="Segoe UI"/>
            </a:endParaRPr>
          </a:p>
          <a:p>
            <a:pPr marL="720090" indent="-720090">
              <a:lnSpc>
                <a:spcPts val="5000"/>
              </a:lnSpc>
              <a:spcBef>
                <a:spcPts val="600"/>
              </a:spcBef>
              <a:spcAft>
                <a:spcPts val="1200"/>
              </a:spcAft>
            </a:pPr>
            <a:r>
              <a:rPr lang="en-GB" sz="2800">
                <a:latin typeface="Segoe UI"/>
                <a:cs typeface="Segoe UI"/>
              </a:rPr>
              <a:t>Set out the main actions to be taken during the first 12-24 months of the Strategy</a:t>
            </a:r>
          </a:p>
          <a:p>
            <a:pPr marL="720090" indent="-720090">
              <a:lnSpc>
                <a:spcPts val="5000"/>
              </a:lnSpc>
              <a:spcBef>
                <a:spcPts val="600"/>
              </a:spcBef>
              <a:spcAft>
                <a:spcPts val="1200"/>
              </a:spcAft>
            </a:pPr>
            <a:r>
              <a:rPr lang="en-GB" sz="2800">
                <a:latin typeface="Segoe UI"/>
                <a:cs typeface="Segoe UI"/>
              </a:rPr>
              <a:t>Identify funding sources, roles and responsibilities</a:t>
            </a:r>
          </a:p>
          <a:p>
            <a:pPr marL="720090" indent="-720090">
              <a:lnSpc>
                <a:spcPts val="5000"/>
              </a:lnSpc>
              <a:spcBef>
                <a:spcPts val="600"/>
              </a:spcBef>
              <a:spcAft>
                <a:spcPts val="1200"/>
              </a:spcAft>
            </a:pPr>
            <a:r>
              <a:rPr lang="en-GB" sz="2800">
                <a:latin typeface="Segoe UI"/>
                <a:cs typeface="Segoe UI"/>
              </a:rPr>
              <a:t>Define clear outputs and outcomes</a:t>
            </a:r>
          </a:p>
          <a:p>
            <a:pPr marL="720090" indent="-720090">
              <a:lnSpc>
                <a:spcPts val="5000"/>
              </a:lnSpc>
              <a:spcBef>
                <a:spcPts val="600"/>
              </a:spcBef>
              <a:spcAft>
                <a:spcPts val="1200"/>
              </a:spcAft>
            </a:pPr>
            <a:r>
              <a:rPr lang="en-GB" sz="2800">
                <a:latin typeface="Segoe UI"/>
                <a:cs typeface="Segoe UI"/>
              </a:rPr>
              <a:t>Confirm monitoring responsibilities, reporting and oversight</a:t>
            </a:r>
          </a:p>
          <a:p>
            <a:pPr marL="720090" indent="-720090">
              <a:lnSpc>
                <a:spcPts val="5000"/>
              </a:lnSpc>
              <a:spcBef>
                <a:spcPts val="600"/>
              </a:spcBef>
              <a:spcAft>
                <a:spcPts val="1200"/>
              </a:spcAft>
            </a:pPr>
            <a:endParaRPr lang="en-GB" sz="2400"/>
          </a:p>
          <a:p>
            <a:pPr marL="720090" indent="-720090">
              <a:lnSpc>
                <a:spcPts val="5000"/>
              </a:lnSpc>
              <a:spcBef>
                <a:spcPts val="600"/>
              </a:spcBef>
              <a:spcAft>
                <a:spcPts val="1200"/>
              </a:spcAft>
            </a:pPr>
            <a:endParaRPr lang="en-GB" sz="2400"/>
          </a:p>
          <a:p>
            <a:pPr marL="719455" indent="-719455"/>
            <a:endParaRPr lang="en-GB"/>
          </a:p>
        </p:txBody>
      </p:sp>
      <p:sp>
        <p:nvSpPr>
          <p:cNvPr id="4" name="Text Placeholder 2">
            <a:extLst>
              <a:ext uri="{FF2B5EF4-FFF2-40B4-BE49-F238E27FC236}">
                <a16:creationId xmlns:a16="http://schemas.microsoft.com/office/drawing/2014/main" id="{FB400EE5-4F75-F523-3508-18BEBB3322DC}"/>
              </a:ext>
            </a:extLst>
          </p:cNvPr>
          <p:cNvSpPr txBox="1">
            <a:spLocks/>
          </p:cNvSpPr>
          <p:nvPr/>
        </p:nvSpPr>
        <p:spPr>
          <a:xfrm>
            <a:off x="1065600" y="2819401"/>
            <a:ext cx="22212245" cy="990599"/>
          </a:xfrm>
          <a:prstGeom prst="rect">
            <a:avLst/>
          </a:prstGeom>
        </p:spPr>
        <p:txBody>
          <a:bodyPr vert="horz" lIns="0" tIns="0" rIns="0" bIns="0" numCol="2" spcCol="540000" rtlCol="0">
            <a:noAutofit/>
          </a:bodyPr>
          <a:lstStyle>
            <a:lvl1pPr marL="72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ea typeface="+mn-ea"/>
                <a:cs typeface="Segoe UI" panose="020B0502040204020203" pitchFamily="34" charset="0"/>
              </a:defRPr>
            </a:lvl1pPr>
            <a:lvl2pPr marL="144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ea typeface="+mn-ea"/>
                <a:cs typeface="Segoe UI" panose="020B0502040204020203" pitchFamily="34" charset="0"/>
              </a:defRPr>
            </a:lvl2pPr>
            <a:lvl3pPr marL="216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ea typeface="+mn-ea"/>
                <a:cs typeface="Segoe UI" panose="020B0502040204020203" pitchFamily="34" charset="0"/>
              </a:defRPr>
            </a:lvl3pPr>
            <a:lvl4pPr marL="288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ea typeface="+mn-ea"/>
                <a:cs typeface="Segoe UI" panose="020B0502040204020203" pitchFamily="34" charset="0"/>
              </a:defRPr>
            </a:lvl4pPr>
            <a:lvl5pPr marL="3600000" indent="-720000">
              <a:lnSpc>
                <a:spcPts val="4600"/>
              </a:lnSpc>
              <a:spcAft>
                <a:spcPts val="4600"/>
              </a:spcAft>
              <a:buClr>
                <a:schemeClr val="accent2"/>
              </a:buClr>
              <a:buFontTx/>
              <a:buBlip>
                <a:blip r:embed="rId2"/>
              </a:buBlip>
              <a:defRPr sz="4300">
                <a:solidFill>
                  <a:schemeClr val="tx2"/>
                </a:solidFill>
                <a:latin typeface="Segoe UI" panose="020B0502040204020203" pitchFamily="34" charset="0"/>
                <a:ea typeface="+mn-ea"/>
                <a:cs typeface="Segoe UI" panose="020B0502040204020203" pitchFamily="34" charset="0"/>
              </a:defRPr>
            </a:lvl5pPr>
            <a:lvl6pPr marL="2771318">
              <a:defRPr>
                <a:latin typeface="+mn-lt"/>
                <a:ea typeface="+mn-ea"/>
                <a:cs typeface="+mn-cs"/>
              </a:defRPr>
            </a:lvl6pPr>
            <a:lvl7pPr marL="3325581">
              <a:defRPr>
                <a:latin typeface="+mn-lt"/>
                <a:ea typeface="+mn-ea"/>
                <a:cs typeface="+mn-cs"/>
              </a:defRPr>
            </a:lvl7pPr>
            <a:lvl8pPr marL="3879845">
              <a:defRPr>
                <a:latin typeface="+mn-lt"/>
                <a:ea typeface="+mn-ea"/>
                <a:cs typeface="+mn-cs"/>
              </a:defRPr>
            </a:lvl8pPr>
            <a:lvl9pPr marL="4434108">
              <a:defRPr>
                <a:latin typeface="+mn-lt"/>
                <a:ea typeface="+mn-ea"/>
                <a:cs typeface="+mn-cs"/>
              </a:defRPr>
            </a:lvl9pPr>
          </a:lstStyle>
          <a:p>
            <a:pPr marL="0" indent="0">
              <a:lnSpc>
                <a:spcPts val="5000"/>
              </a:lnSpc>
              <a:spcBef>
                <a:spcPts val="600"/>
              </a:spcBef>
              <a:spcAft>
                <a:spcPts val="1200"/>
              </a:spcAft>
              <a:buNone/>
            </a:pPr>
            <a:r>
              <a:rPr lang="en-GB" sz="4400"/>
              <a:t>Strategy</a:t>
            </a:r>
          </a:p>
          <a:p>
            <a:pPr marL="0" indent="0">
              <a:lnSpc>
                <a:spcPts val="5000"/>
              </a:lnSpc>
              <a:spcBef>
                <a:spcPts val="600"/>
              </a:spcBef>
              <a:spcAft>
                <a:spcPts val="1200"/>
              </a:spcAft>
              <a:buNone/>
            </a:pPr>
            <a:endParaRPr lang="en-GB" sz="4400"/>
          </a:p>
          <a:p>
            <a:pPr marL="0" indent="0">
              <a:lnSpc>
                <a:spcPts val="5000"/>
              </a:lnSpc>
              <a:spcBef>
                <a:spcPts val="600"/>
              </a:spcBef>
              <a:spcAft>
                <a:spcPts val="1200"/>
              </a:spcAft>
              <a:buNone/>
            </a:pPr>
            <a:r>
              <a:rPr lang="en-GB" sz="4400">
                <a:latin typeface="Arial" panose="020B0604020202020204" pitchFamily="34" charset="0"/>
                <a:ea typeface="Calibri" panose="020F0502020204030204" pitchFamily="34" charset="0"/>
                <a:cs typeface="Times New Roman" panose="02020603050405020304" pitchFamily="18" charset="0"/>
              </a:rPr>
              <a:t>Implementation Plan</a:t>
            </a:r>
            <a:endParaRPr lang="en-GB" sz="1800">
              <a:latin typeface="Arial" panose="020B0604020202020204" pitchFamily="34" charset="0"/>
              <a:ea typeface="Calibri" panose="020F0502020204030204" pitchFamily="34" charset="0"/>
              <a:cs typeface="Times New Roman" panose="02020603050405020304" pitchFamily="18" charset="0"/>
            </a:endParaRPr>
          </a:p>
          <a:p>
            <a:pPr marL="450215" indent="-504190">
              <a:spcBef>
                <a:spcPts val="600"/>
              </a:spcBef>
              <a:spcAft>
                <a:spcPts val="600"/>
              </a:spcAft>
              <a:buFontTx/>
              <a:buNone/>
            </a:pPr>
            <a:endParaRPr lang="en-GB"/>
          </a:p>
        </p:txBody>
      </p:sp>
      <p:pic>
        <p:nvPicPr>
          <p:cNvPr id="5" name="Picture 2">
            <a:extLst>
              <a:ext uri="{FF2B5EF4-FFF2-40B4-BE49-F238E27FC236}">
                <a16:creationId xmlns:a16="http://schemas.microsoft.com/office/drawing/2014/main" id="{DC9E8C74-FFFF-82CB-3C89-8782482E52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54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A581-4EED-A094-68A3-C7212B4A9F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5082-D071-3FD3-ACF5-21B151474B9D}"/>
              </a:ext>
            </a:extLst>
          </p:cNvPr>
          <p:cNvSpPr>
            <a:spLocks noGrp="1"/>
          </p:cNvSpPr>
          <p:nvPr>
            <p:ph type="body" sz="quarter" idx="10"/>
          </p:nvPr>
        </p:nvSpPr>
        <p:spPr>
          <a:xfrm>
            <a:off x="1060441" y="3657600"/>
            <a:ext cx="21776342" cy="7848597"/>
          </a:xfrm>
        </p:spPr>
        <p:txBody>
          <a:bodyPr vert="horz" lIns="0" tIns="0" rIns="0" bIns="0" rtlCol="0" anchor="t">
            <a:noAutofit/>
          </a:bodyPr>
          <a:lstStyle/>
          <a:p>
            <a:pPr>
              <a:spcAft>
                <a:spcPts val="1200"/>
              </a:spcAft>
            </a:pPr>
            <a:r>
              <a:rPr lang="en-GB" sz="2800">
                <a:latin typeface="Segoe UI"/>
                <a:cs typeface="Segoe UI"/>
              </a:rPr>
              <a:t>The Implications Review slide deck provides a summary of the key findings from a review of data, policy priorities and drivers and a series of scoping consultations, undertaken by the consultancy team in March 2025. It provides an evidence base which will underpin the Strategy and ensure the strategic priorities respond to clearly identified needs and opportunities.</a:t>
            </a:r>
            <a:endParaRPr lang="en-US" sz="2800"/>
          </a:p>
          <a:p>
            <a:pPr>
              <a:spcAft>
                <a:spcPts val="1200"/>
              </a:spcAft>
            </a:pPr>
            <a:r>
              <a:rPr lang="en-GB" sz="2800">
                <a:latin typeface="Segoe UI"/>
                <a:cs typeface="Segoe UI"/>
              </a:rPr>
              <a:t>The key findings are presented in line with the South Yorkshire Skills Strategy's three missions:</a:t>
            </a:r>
          </a:p>
          <a:p>
            <a:pPr marL="1010920" lvl="1" indent="-457200">
              <a:buFont typeface="Wingdings,Sans-Serif"/>
              <a:buChar char="Ø"/>
            </a:pPr>
            <a:r>
              <a:rPr lang="en-GB" sz="2800">
                <a:latin typeface="Segoe UI"/>
                <a:cs typeface="Segoe UI"/>
              </a:rPr>
              <a:t>Move those far from the labour market into or ready for work</a:t>
            </a:r>
            <a:endParaRPr lang="en-US" sz="2800">
              <a:latin typeface="Segoe UI"/>
              <a:cs typeface="Segoe UI"/>
            </a:endParaRPr>
          </a:p>
          <a:p>
            <a:pPr marL="1010920" lvl="1" indent="-457200">
              <a:buFont typeface="Wingdings,Sans-Serif"/>
              <a:buChar char="Ø"/>
            </a:pPr>
            <a:r>
              <a:rPr lang="en-GB" sz="2800">
                <a:latin typeface="Segoe UI"/>
                <a:cs typeface="Segoe UI"/>
              </a:rPr>
              <a:t>Raise attainment of core knowledge and skills</a:t>
            </a:r>
          </a:p>
          <a:p>
            <a:pPr marL="1010920" lvl="1" indent="-457200">
              <a:buFont typeface="Wingdings,Sans-Serif"/>
              <a:buChar char="Ø"/>
            </a:pPr>
            <a:r>
              <a:rPr lang="en-GB" sz="2800">
                <a:latin typeface="Segoe UI"/>
                <a:cs typeface="Segoe UI"/>
              </a:rPr>
              <a:t>Increase the supply of a high-skilled workforce</a:t>
            </a:r>
          </a:p>
          <a:p>
            <a:pPr>
              <a:spcAft>
                <a:spcPts val="1200"/>
              </a:spcAft>
            </a:pPr>
            <a:r>
              <a:rPr lang="en-GB" sz="2800">
                <a:latin typeface="Segoe UI"/>
                <a:cs typeface="Segoe UI"/>
              </a:rPr>
              <a:t>Key points for the Strategy are identified within each of the South Yorkshire missions. </a:t>
            </a:r>
            <a:endParaRPr lang="en-US" sz="2800">
              <a:latin typeface="Segoe UI"/>
              <a:cs typeface="Segoe UI"/>
            </a:endParaRPr>
          </a:p>
          <a:p>
            <a:pPr>
              <a:spcAft>
                <a:spcPts val="1200"/>
              </a:spcAft>
            </a:pPr>
            <a:r>
              <a:rPr lang="en-GB" sz="2800">
                <a:latin typeface="Segoe UI"/>
                <a:cs typeface="Segoe UI"/>
              </a:rPr>
              <a:t>Based on these, a Vision and Missions for Rotherham's strategy are proposed.  These will be tested through consultation with the Rotherham partners and community, refined and incorporated in the draft Strategy.</a:t>
            </a:r>
          </a:p>
        </p:txBody>
      </p:sp>
      <p:sp>
        <p:nvSpPr>
          <p:cNvPr id="4" name="Title 3">
            <a:extLst>
              <a:ext uri="{FF2B5EF4-FFF2-40B4-BE49-F238E27FC236}">
                <a16:creationId xmlns:a16="http://schemas.microsoft.com/office/drawing/2014/main" id="{42C21314-998F-E9B3-E126-FD43718A0920}"/>
              </a:ext>
            </a:extLst>
          </p:cNvPr>
          <p:cNvSpPr>
            <a:spLocks noGrp="1"/>
          </p:cNvSpPr>
          <p:nvPr>
            <p:ph type="title"/>
          </p:nvPr>
        </p:nvSpPr>
        <p:spPr/>
        <p:txBody>
          <a:bodyPr>
            <a:normAutofit/>
          </a:bodyPr>
          <a:lstStyle/>
          <a:p>
            <a:r>
              <a:rPr lang="en-GB"/>
              <a:t>Purpose of the Implications Review </a:t>
            </a:r>
            <a:endParaRPr lang="en-GB">
              <a:cs typeface="Segoe UI Bold"/>
            </a:endParaRPr>
          </a:p>
        </p:txBody>
      </p:sp>
      <p:pic>
        <p:nvPicPr>
          <p:cNvPr id="3" name="Picture 2">
            <a:extLst>
              <a:ext uri="{FF2B5EF4-FFF2-40B4-BE49-F238E27FC236}">
                <a16:creationId xmlns:a16="http://schemas.microsoft.com/office/drawing/2014/main" id="{159021D1-64D6-0E79-589C-0B3FC2DAFE3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33" t="-13150"/>
          <a:stretch/>
        </p:blipFill>
        <p:spPr bwMode="auto">
          <a:xfrm>
            <a:off x="18586450" y="12115800"/>
            <a:ext cx="2174876"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57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FB9B-1C36-CCFA-F8A9-341E5D07A97C}"/>
              </a:ext>
            </a:extLst>
          </p:cNvPr>
          <p:cNvSpPr>
            <a:spLocks noGrp="1"/>
          </p:cNvSpPr>
          <p:nvPr>
            <p:ph type="title"/>
          </p:nvPr>
        </p:nvSpPr>
        <p:spPr>
          <a:xfrm>
            <a:off x="3357041" y="4948440"/>
            <a:ext cx="10535237" cy="3819122"/>
          </a:xfrm>
        </p:spPr>
        <p:txBody>
          <a:bodyPr/>
          <a:lstStyle/>
          <a:p>
            <a:r>
              <a:rPr lang="en-GB"/>
              <a:t>Current position </a:t>
            </a:r>
            <a:r>
              <a:rPr lang="en-GB" sz="4000" i="1"/>
              <a:t>(analysis organised under the South Yorkshire Skills Strategy Missions)</a:t>
            </a:r>
          </a:p>
        </p:txBody>
      </p:sp>
    </p:spTree>
    <p:extLst>
      <p:ext uri="{BB962C8B-B14F-4D97-AF65-F5344CB8AC3E}">
        <p14:creationId xmlns:p14="http://schemas.microsoft.com/office/powerpoint/2010/main" val="264933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ED58-417A-C09F-8C63-9808A2687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BC479-E7F4-8EB0-3DB8-52841EAA0A21}"/>
              </a:ext>
            </a:extLst>
          </p:cNvPr>
          <p:cNvSpPr>
            <a:spLocks noGrp="1"/>
          </p:cNvSpPr>
          <p:nvPr>
            <p:ph type="title"/>
          </p:nvPr>
        </p:nvSpPr>
        <p:spPr>
          <a:xfrm>
            <a:off x="3357041" y="3601921"/>
            <a:ext cx="10535237" cy="6512167"/>
          </a:xfrm>
        </p:spPr>
        <p:txBody>
          <a:bodyPr/>
          <a:lstStyle/>
          <a:p>
            <a:r>
              <a:rPr lang="en-GB"/>
              <a:t>Move those far from the labour market into or ready for work</a:t>
            </a:r>
            <a:br>
              <a:rPr lang="en-GB"/>
            </a:br>
            <a:r>
              <a:rPr lang="en-GB" sz="4000" i="1"/>
              <a:t>(analysis organised under SY Missions)</a:t>
            </a:r>
          </a:p>
        </p:txBody>
      </p:sp>
    </p:spTree>
    <p:extLst>
      <p:ext uri="{BB962C8B-B14F-4D97-AF65-F5344CB8AC3E}">
        <p14:creationId xmlns:p14="http://schemas.microsoft.com/office/powerpoint/2010/main" val="2288748316"/>
      </p:ext>
    </p:extLst>
  </p:cSld>
  <p:clrMapOvr>
    <a:masterClrMapping/>
  </p:clrMapOvr>
</p:sld>
</file>

<file path=ppt/theme/theme1.xml><?xml version="1.0" encoding="utf-8"?>
<a:theme xmlns:a="http://schemas.openxmlformats.org/drawingml/2006/main" name="Office Theme">
  <a:themeElements>
    <a:clrScheme name="KADA_all">
      <a:dk1>
        <a:srgbClr val="00607F"/>
      </a:dk1>
      <a:lt1>
        <a:sysClr val="window" lastClr="FFFFFF"/>
      </a:lt1>
      <a:dk2>
        <a:srgbClr val="00607F"/>
      </a:dk2>
      <a:lt2>
        <a:srgbClr val="BBBBBB"/>
      </a:lt2>
      <a:accent1>
        <a:srgbClr val="00607F"/>
      </a:accent1>
      <a:accent2>
        <a:srgbClr val="FF7038"/>
      </a:accent2>
      <a:accent3>
        <a:srgbClr val="FF266A"/>
      </a:accent3>
      <a:accent4>
        <a:srgbClr val="36C5F0"/>
      </a:accent4>
      <a:accent5>
        <a:srgbClr val="ECB22E"/>
      </a:accent5>
      <a:accent6>
        <a:srgbClr val="00B7A1"/>
      </a:accent6>
      <a:hlink>
        <a:srgbClr val="4A154B"/>
      </a:hlink>
      <a:folHlink>
        <a:srgbClr val="4A154B"/>
      </a:folHlink>
    </a:clrScheme>
    <a:fontScheme name="KADA">
      <a:majorFont>
        <a:latin typeface="Segoe UI 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0B1E267512E746B402D90DF35BC2E9" ma:contentTypeVersion="19" ma:contentTypeDescription="Create a new document." ma:contentTypeScope="" ma:versionID="fb2cd6adedf24775bb13c72c8c76086b">
  <xsd:schema xmlns:xsd="http://www.w3.org/2001/XMLSchema" xmlns:xs="http://www.w3.org/2001/XMLSchema" xmlns:p="http://schemas.microsoft.com/office/2006/metadata/properties" xmlns:ns2="f8b75342-4ba7-494a-9891-1219052a6a3e" xmlns:ns3="083d1bba-c0ce-43d9-ac3b-bc319e8ab03a" targetNamespace="http://schemas.microsoft.com/office/2006/metadata/properties" ma:root="true" ma:fieldsID="4930ad5752f6a840d25aae066db66283" ns2:_="" ns3:_="">
    <xsd:import namespace="f8b75342-4ba7-494a-9891-1219052a6a3e"/>
    <xsd:import namespace="083d1bba-c0ce-43d9-ac3b-bc319e8ab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at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75342-4ba7-494a-9891-1219052a6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Date" ma:index="17" nillable="true" ma:displayName="Date" ma:format="DateTime" ma:internalName="Date">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c49f33-5a3f-47fd-bed0-5b5c0d0492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3d1bba-c0ce-43d9-ac3b-bc319e8ab0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438475-650e-4931-a4cd-dcea2bc39600}" ma:internalName="TaxCatchAll" ma:showField="CatchAllData" ma:web="083d1bba-c0ce-43d9-ac3b-bc319e8ab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b75342-4ba7-494a-9891-1219052a6a3e">
      <Terms xmlns="http://schemas.microsoft.com/office/infopath/2007/PartnerControls"/>
    </lcf76f155ced4ddcb4097134ff3c332f>
    <TaxCatchAll xmlns="083d1bba-c0ce-43d9-ac3b-bc319e8ab03a" xsi:nil="true"/>
    <Date xmlns="f8b75342-4ba7-494a-9891-1219052a6a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B08737-533D-4D11-B196-3280E1C83559}">
  <ds:schemaRefs>
    <ds:schemaRef ds:uri="083d1bba-c0ce-43d9-ac3b-bc319e8ab03a"/>
    <ds:schemaRef ds:uri="f8b75342-4ba7-494a-9891-1219052a6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C73AC3-259C-4498-9287-9AFFCB05D45E}">
  <ds:schemaRefs>
    <ds:schemaRef ds:uri="083d1bba-c0ce-43d9-ac3b-bc319e8ab03a"/>
    <ds:schemaRef ds:uri="891bdeab-95df-499b-9a56-cdf74e13f3cc"/>
    <ds:schemaRef ds:uri="e17b94a1-7a35-43e7-8ae7-a8178edd524d"/>
    <ds:schemaRef ds:uri="f8b75342-4ba7-494a-9891-1219052a6a3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2558210-DDC0-4A40-AD50-87BDF7038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9528</Words>
  <Application>Microsoft Office PowerPoint</Application>
  <PresentationFormat>Custom</PresentationFormat>
  <Paragraphs>585</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Arial</vt:lpstr>
      <vt:lpstr>Courier New,monospace</vt:lpstr>
      <vt:lpstr>Segoe UI</vt:lpstr>
      <vt:lpstr>Segoe UI Bold</vt:lpstr>
      <vt:lpstr>Wingdings</vt:lpstr>
      <vt:lpstr>Wingdings,Sans-Serif</vt:lpstr>
      <vt:lpstr>Office Theme</vt:lpstr>
      <vt:lpstr>Rotherham Employment and Skills Strategy</vt:lpstr>
      <vt:lpstr>Contents</vt:lpstr>
      <vt:lpstr>Introduction</vt:lpstr>
      <vt:lpstr>Overview of the Employment and Skills Strategy  and Implementation Plan commission </vt:lpstr>
      <vt:lpstr>Approach overview </vt:lpstr>
      <vt:lpstr>Aims and objectives</vt:lpstr>
      <vt:lpstr>Purpose of the Implications Review </vt:lpstr>
      <vt:lpstr>Current position (analysis organised under the South Yorkshire Skills Strategy Missions)</vt:lpstr>
      <vt:lpstr>Move those far from the labour market into or ready for work (analysis organised under SY Missions)</vt:lpstr>
      <vt:lpstr>Policies, drivers and priorities </vt:lpstr>
      <vt:lpstr>Policies, drivers and priorities (2) </vt:lpstr>
      <vt:lpstr>Policies, drivers and priorities (3) </vt:lpstr>
      <vt:lpstr>Unemployment and Economic Inactivity</vt:lpstr>
      <vt:lpstr>Barriers to Work</vt:lpstr>
      <vt:lpstr>Young People NEET</vt:lpstr>
      <vt:lpstr>Employment Support Provision</vt:lpstr>
      <vt:lpstr>Geographic concentrations, deprivation and low incomes</vt:lpstr>
      <vt:lpstr>Vacancies, hard to fill roles and recruitment challenges</vt:lpstr>
      <vt:lpstr>Existing, ongoing and new provision (see also slide 30)</vt:lpstr>
      <vt:lpstr>Key points arising for the Strategy</vt:lpstr>
      <vt:lpstr>Key points arising for the Strategy (2)</vt:lpstr>
      <vt:lpstr>Raise attainment of core knowledge and skills  (analysis organised under SY Missions)</vt:lpstr>
      <vt:lpstr>Policies, drivers and priorities</vt:lpstr>
      <vt:lpstr>Policies, drivers and priorities (2)</vt:lpstr>
      <vt:lpstr>Qualification levels</vt:lpstr>
      <vt:lpstr>English and Maths Attainment</vt:lpstr>
      <vt:lpstr>Young people’s attainment and destinations</vt:lpstr>
      <vt:lpstr>SEND Representation and Outcomes </vt:lpstr>
      <vt:lpstr>Education and skills provision</vt:lpstr>
      <vt:lpstr>Existing, ongoing and new provision</vt:lpstr>
      <vt:lpstr>Key points for the Strategy</vt:lpstr>
      <vt:lpstr>Key points for the Strategy (2)</vt:lpstr>
      <vt:lpstr>Increase the supply of a high-skilled workforce   (analysis organised under SY Missions)</vt:lpstr>
      <vt:lpstr>Policies, drivers and priorities</vt:lpstr>
      <vt:lpstr>Policies, drivers and priorities (2)</vt:lpstr>
      <vt:lpstr>Demographics</vt:lpstr>
      <vt:lpstr>Business base</vt:lpstr>
      <vt:lpstr>Sectoral employment</vt:lpstr>
      <vt:lpstr>Employment by occupation</vt:lpstr>
      <vt:lpstr>Productivity and earnings</vt:lpstr>
      <vt:lpstr>Higher-level education and skills provision</vt:lpstr>
      <vt:lpstr>Existing, ongoing and new provision</vt:lpstr>
      <vt:lpstr>Key points for the Strategy</vt:lpstr>
      <vt:lpstr>Key points for the Strategy (2)</vt:lpstr>
      <vt:lpstr>Strategic Framework – Emerging Vision and Missions for discussion</vt:lpstr>
      <vt:lpstr>Introduction</vt:lpstr>
      <vt:lpstr>Strategy Vision and Missions – discussion </vt:lpstr>
      <vt:lpstr>Potential Intervention Areas</vt:lpstr>
      <vt:lpstr>Next steps</vt:lpstr>
      <vt:lpstr>Next steps</vt:lpstr>
      <vt:lpstr>cassie@kadaresearch.co.uk Lauren.Newby@gcinsight.co.uk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KADA_PPT copy</dc:title>
  <dc:creator>Cassie Houlden</dc:creator>
  <cp:lastModifiedBy>Emily</cp:lastModifiedBy>
  <cp:revision>1</cp:revision>
  <dcterms:created xsi:type="dcterms:W3CDTF">2023-12-06T16:22:18Z</dcterms:created>
  <dcterms:modified xsi:type="dcterms:W3CDTF">2025-04-14T10:57:53Z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2023-12-04T00:00:00Z</vt:filetime>
  </property>
  <property fmtid="{D5CDD505-2E9C-101B-9397-08002B2CF9AE}" pid="3" name="Creator">
    <vt:lpwstr>Adobe Illustrator 28.0 (Windows)</vt:lpwstr>
  </property>
  <property fmtid="{D5CDD505-2E9C-101B-9397-08002B2CF9AE}" pid="4" name="LastSaved">
    <vt:filetime>2023-12-06T00:00:00Z</vt:filetime>
  </property>
  <property fmtid="{D5CDD505-2E9C-101B-9397-08002B2CF9AE}" pid="5" name="Producer">
    <vt:lpwstr>Adobe PDF library 17.00</vt:lpwstr>
  </property>
  <property fmtid="{D5CDD505-2E9C-101B-9397-08002B2CF9AE}" pid="6" name="MediaServiceImageTags">
    <vt:lpwstr/>
  </property>
  <property fmtid="{D5CDD505-2E9C-101B-9397-08002B2CF9AE}" pid="7" name="ContentTypeId">
    <vt:lpwstr>0x0101007C0B1E267512E746B402D90DF35BC2E9</vt:lpwstr>
  </property>
</Properties>
</file>